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56" r:id="rId2"/>
    <p:sldId id="257" r:id="rId3"/>
    <p:sldId id="258" r:id="rId4"/>
    <p:sldId id="272" r:id="rId5"/>
    <p:sldId id="260" r:id="rId6"/>
    <p:sldId id="261" r:id="rId7"/>
    <p:sldId id="266" r:id="rId8"/>
    <p:sldId id="262" r:id="rId9"/>
    <p:sldId id="263" r:id="rId10"/>
    <p:sldId id="264" r:id="rId11"/>
    <p:sldId id="271" r:id="rId12"/>
    <p:sldId id="267" r:id="rId13"/>
    <p:sldId id="26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glM11Ykk2rIlEoyXJvPXuSYLczo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DB6A64-72A6-4892-AE1A-4E3F5665B4F0}">
  <a:tblStyle styleId="{40DB6A64-72A6-4892-AE1A-4E3F5665B4F0}"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DFD"/>
          </a:solidFill>
        </a:fill>
      </a:tcStyle>
    </a:wholeTbl>
    <a:band1H>
      <a:tcTxStyle b="off" i="off"/>
      <a:tcStyle>
        <a:tcBdr/>
        <a:fill>
          <a:solidFill>
            <a:srgbClr val="CDD8FB"/>
          </a:solidFill>
        </a:fill>
      </a:tcStyle>
    </a:band1H>
    <a:band2H>
      <a:tcTxStyle b="off" i="off"/>
      <a:tcStyle>
        <a:tcBdr/>
      </a:tcStyle>
    </a:band2H>
    <a:band1V>
      <a:tcTxStyle b="off" i="off"/>
      <a:tcStyle>
        <a:tcBdr/>
        <a:fill>
          <a:solidFill>
            <a:srgbClr val="CDD8FB"/>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096"/>
    <p:restoredTop sz="73197"/>
  </p:normalViewPr>
  <p:slideViewPr>
    <p:cSldViewPr snapToGrid="0">
      <p:cViewPr varScale="1">
        <p:scale>
          <a:sx n="113" d="100"/>
          <a:sy n="113" d="100"/>
        </p:scale>
        <p:origin x="342"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26"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5" Type="http://customschemas.google.com/relationships/presentationmetadata" Target="metadata"/><Relationship Id="rId2" Type="http://schemas.openxmlformats.org/officeDocument/2006/relationships/slide" Target="slides/slide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viewProps" Target="viewProps.xml"/></Relationships>
</file>

<file path=ppt/media/image1.jpg>
</file>

<file path=ppt/media/image2.png>
</file>

<file path=ppt/media/image3.png>
</file>

<file path=ppt/media/image4.jpeg>
</file>

<file path=ppt/media/image5.png>
</file>

<file path=ppt/media/image6.jpeg>
</file>

<file path=ppt/media/image7.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Hi! My name is Virata Pusuluri! In this presentation, I am going to give a short introduction to Sahaja yoga. I will explain about Sahaja Yoga, Kundalini energy, and about Self-Realization. </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dirty="0"/>
              <a:t>Bandhan is the process of raising our Kundalini energy and creating a spiritual protection around us. </a:t>
            </a:r>
            <a:r>
              <a:rPr lang="en-US" dirty="0"/>
              <a:t>It is recommended to raise your Kundalini and give Bandhan before and after meditation. Let us watch the video.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a:extLst>
            <a:ext uri="{FF2B5EF4-FFF2-40B4-BE49-F238E27FC236}">
              <a16:creationId xmlns:a16="http://schemas.microsoft.com/office/drawing/2014/main" id="{1B38F0CD-BC24-3791-1931-6B4A41F73E90}"/>
            </a:ext>
          </a:extLst>
        </p:cNvPr>
        <p:cNvGrpSpPr/>
        <p:nvPr/>
      </p:nvGrpSpPr>
      <p:grpSpPr>
        <a:xfrm>
          <a:off x="0" y="0"/>
          <a:ext cx="0" cy="0"/>
          <a:chOff x="0" y="0"/>
          <a:chExt cx="0" cy="0"/>
        </a:xfrm>
      </p:grpSpPr>
      <p:sp>
        <p:nvSpPr>
          <p:cNvPr id="82" name="Google Shape;82;p22:notes">
            <a:extLst>
              <a:ext uri="{FF2B5EF4-FFF2-40B4-BE49-F238E27FC236}">
                <a16:creationId xmlns:a16="http://schemas.microsoft.com/office/drawing/2014/main" id="{5EAFC510-0723-FF2D-D874-7B294B8CEC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 name="Google Shape;83;p22:notes">
            <a:extLst>
              <a:ext uri="{FF2B5EF4-FFF2-40B4-BE49-F238E27FC236}">
                <a16:creationId xmlns:a16="http://schemas.microsoft.com/office/drawing/2014/main" id="{33D79932-37E6-5417-C858-BD78FAA45FF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There is also a simple technique in Sahaja yoga to cleanse our inner system using water called foot-soaking.  To do this, we sit with our feet in a tub of clean water with salt added to it, for about 10-15 minutes to clear the channels. Afterward, wash and dry the feet, give Bandhan, and drain the water down the toilet as it carries away impurities.</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 It is the best if we can do this at night before going to sleep.</a:t>
            </a:r>
          </a:p>
          <a:p>
            <a:pPr marL="0" lvl="0" indent="0" algn="l" rtl="0">
              <a:lnSpc>
                <a:spcPct val="100000"/>
              </a:lnSpc>
              <a:spcBef>
                <a:spcPts val="0"/>
              </a:spcBef>
              <a:spcAft>
                <a:spcPts val="0"/>
              </a:spcAft>
              <a:buSzPts val="1100"/>
              <a:buNone/>
            </a:pPr>
            <a:endParaRPr lang="en-US" dirty="0"/>
          </a:p>
        </p:txBody>
      </p:sp>
    </p:spTree>
    <p:extLst>
      <p:ext uri="{BB962C8B-B14F-4D97-AF65-F5344CB8AC3E}">
        <p14:creationId xmlns:p14="http://schemas.microsoft.com/office/powerpoint/2010/main" val="3581146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Besides our individual daily meditation, it is very important to meditate as a group. Collective meditation increases our calmness, improves our meditation, and helps us learn from others. To find a local collective, you can search for ''</a:t>
            </a:r>
            <a:r>
              <a:rPr lang="en" dirty="0" err="1"/>
              <a:t>Sahajayoga</a:t>
            </a:r>
            <a:r>
              <a:rPr lang="en" dirty="0"/>
              <a:t> along with your city/country's  name'. More information is available on the listed websites and </a:t>
            </a:r>
            <a:r>
              <a:rPr lang="en" dirty="0">
                <a:solidFill>
                  <a:schemeClr val="dk1"/>
                </a:solidFill>
              </a:rPr>
              <a:t> in the "Meditation-at-Home-Booklet" which can be downloaded by clicking the link. </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Thank you for listening!</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 name="Google Shape;6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800"/>
              </a:spcAft>
              <a:buClr>
                <a:schemeClr val="dk1"/>
              </a:buClr>
              <a:buSzPts val="1100"/>
              <a:buFont typeface="Arial"/>
              <a:buNone/>
            </a:pPr>
            <a:r>
              <a:rPr lang="en" dirty="0"/>
              <a:t>Sahaja Yoga is a simple way to awaken our inner energy, the Kundalini, which gives us a connection to the universal energy around us which can be felt physically as a cool breeze—this is called Self-Realization.  "Saha" in "Sahaja"  means "with" and "ja" means "born " and "yoga" means "union with the universal energy".  This is a simple technique which is free and practiced across the world. It can help us achieve peace, joy, and the highest state of human life. </a:t>
            </a:r>
            <a:r>
              <a:rPr lang="en" dirty="0">
                <a:solidFill>
                  <a:schemeClr val="dk1"/>
                </a:solidFill>
              </a:rPr>
              <a:t>Shri Mataji Nirmala Devi is the founder of Sahaja Yoga meditation who gave  this beautiful gift to humanity.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 name="Google Shape;69;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Our body has an inner system of energy. Chakras are like energy centers along the spine that control our physical and mental states. There are seven main chakras each of which help control various physical organs. These chakras are Mooladhara (which is below the Kundalini energy), Swadhisthana, Nabhi, Anahata, Vishuddhi, Agnya, and Sahastrara. </a:t>
            </a:r>
            <a:r>
              <a:rPr lang="en">
                <a:solidFill>
                  <a:schemeClr val="dk1"/>
                </a:solidFill>
              </a:rPr>
              <a:t>Sahaja Yoga teaches us how to balance them. </a:t>
            </a:r>
            <a:r>
              <a:rPr lang="en"/>
              <a:t>When these centers are balanced, we achieve physical and mental health.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a:extLst>
            <a:ext uri="{FF2B5EF4-FFF2-40B4-BE49-F238E27FC236}">
              <a16:creationId xmlns:a16="http://schemas.microsoft.com/office/drawing/2014/main" id="{DEDFCC56-A0D3-6304-BFF8-001376D34DBE}"/>
            </a:ext>
          </a:extLst>
        </p:cNvPr>
        <p:cNvGrpSpPr/>
        <p:nvPr/>
      </p:nvGrpSpPr>
      <p:grpSpPr>
        <a:xfrm>
          <a:off x="0" y="0"/>
          <a:ext cx="0" cy="0"/>
          <a:chOff x="0" y="0"/>
          <a:chExt cx="0" cy="0"/>
        </a:xfrm>
      </p:grpSpPr>
      <p:sp>
        <p:nvSpPr>
          <p:cNvPr id="68" name="Google Shape;68;p20:notes">
            <a:extLst>
              <a:ext uri="{FF2B5EF4-FFF2-40B4-BE49-F238E27FC236}">
                <a16:creationId xmlns:a16="http://schemas.microsoft.com/office/drawing/2014/main" id="{0D321D41-F7B4-5ECA-7856-CAB37B4A59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 name="Google Shape;69;p20:notes">
            <a:extLst>
              <a:ext uri="{FF2B5EF4-FFF2-40B4-BE49-F238E27FC236}">
                <a16:creationId xmlns:a16="http://schemas.microsoft.com/office/drawing/2014/main" id="{53D187BB-16D1-90D9-2C92-071C823F1AF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Our body has an inner system of energy. Chakras are like energy centers along the spine that control our physical and mental states. There are seven main chakras each of which help control various physical organs. These chakras are Mooladhara (which is below the Kundalini energy), Swadhisthana, Nabhi, Anahata, Vishuddhi, Agnya, and Sahastrara. </a:t>
            </a:r>
            <a:r>
              <a:rPr lang="en">
                <a:solidFill>
                  <a:schemeClr val="dk1"/>
                </a:solidFill>
              </a:rPr>
              <a:t>Sahaja Yoga teaches us how to balance them. </a:t>
            </a:r>
            <a:r>
              <a:rPr lang="en"/>
              <a:t>When these centers are balanced, we achieve physical and mental health. </a:t>
            </a:r>
            <a:endParaRPr/>
          </a:p>
        </p:txBody>
      </p:sp>
    </p:spTree>
    <p:extLst>
      <p:ext uri="{BB962C8B-B14F-4D97-AF65-F5344CB8AC3E}">
        <p14:creationId xmlns:p14="http://schemas.microsoft.com/office/powerpoint/2010/main" val="947754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 name="Google Shape;83;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The Kundalini is a motherly energy, resting in a coiled state at the base of the spine, in the sacrum bone. Self-Realization is when this Kundalini energy rises through all the chakras to the top of the head, connecting us with the divine energy around us. We experience this union physically as a cool breeze on our hands and above the head.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 name="Google Shape;9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Practicing Sahaja Yoga meditation daily brings many benefits. The main benefit is the constant connection to the Universal energy which helps cure physical, mental, and emotional problems, bringing us peace and balance. Balancing the chakras enhances our inner qualities—for example, a balanced </a:t>
            </a:r>
            <a:r>
              <a:rPr lang="en" dirty="0" err="1"/>
              <a:t>Swadisthana</a:t>
            </a:r>
            <a:r>
              <a:rPr lang="en" dirty="0"/>
              <a:t> chakra improves creativity. Ultimately, it gives us good health, happiness, freedom from stress, and a spirit of collective enjoyment.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7" name="Google Shape;12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Primordial Masters taught us principles for a righteous, or dharmic, life and explained the importance of Self-Realization. There are 10 Primordial Masters whose stories and teachings are essential to follow. They are (tell the names form the slide)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In this slide, Shri Mataji , the founder of Sahaja Yoga guides us on how to attain our self-realization</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After we get our Self-realization,  we need to meditate everyday to maintain this balance. </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We can follow simple steps to balance our inner system before sitting in silent meditation by closing our eyes and placing our hands as shown in the picture. </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To balance our left channel, we place our left palm open on our lap and right hand on Mother Earth and  say the affirmation Mother Kundalini, please balance my Left channel," </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To balance our right channel,  we place our right palm open on our lap and raise our left hand towards the sky, facing backwards say "Mother Kundalini, please balance my Right channel,"</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Finally to balance our center channel, we place both our palms on our lap and say "Mother Kundalini, please keep me in the present. Please give me self-realization."</a:t>
            </a:r>
            <a:endParaRPr dirty="0"/>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We can then sit and meditate silently for about 10 minutes.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9"/>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9"/>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8"/>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8"/>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6" name="Google Shape;16;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
        <p:cNvGrpSpPr/>
        <p:nvPr/>
      </p:nvGrpSpPr>
      <p:grpSpPr>
        <a:xfrm>
          <a:off x="0" y="0"/>
          <a:ext cx="0" cy="0"/>
          <a:chOff x="0" y="0"/>
          <a:chExt cx="0" cy="0"/>
        </a:xfrm>
      </p:grpSpPr>
      <p:sp>
        <p:nvSpPr>
          <p:cNvPr id="18" name="Google Shape;18;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 name="Google Shape;19;p1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0" name="Google Shape;20;p1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1" name="Google Shape;21;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11"/>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4" name="Google Shape;2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14"/>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14"/>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15"/>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1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6"/>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1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16"/>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7"/>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DCECD5"/>
            </a:gs>
            <a:gs pos="100000">
              <a:srgbClr val="92BC8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jpg"/><Relationship Id="rId5" Type="http://schemas.openxmlformats.org/officeDocument/2006/relationships/hyperlink" Target="https://nirmalavishwavidyapeetham.org/"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2.png"/><Relationship Id="rId2" Type="http://schemas.microsoft.com/office/2007/relationships/media" Target="../media/media9.m4a"/><Relationship Id="rId1" Type="http://schemas.openxmlformats.org/officeDocument/2006/relationships/video" Target="https://www.youtube.com/embed/B8UgEXU4s78?feature=oembed" TargetMode="External"/><Relationship Id="rId6" Type="http://schemas.openxmlformats.org/officeDocument/2006/relationships/image" Target="../media/image6.jpeg"/><Relationship Id="rId5" Type="http://schemas.openxmlformats.org/officeDocument/2006/relationships/notesSlide" Target="../notesSlides/notesSlide10.xml"/><Relationship Id="rId4"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hyperlink" Target="http://sahajayoga.org.in" TargetMode="External"/><Relationship Id="rId3" Type="http://schemas.openxmlformats.org/officeDocument/2006/relationships/slideLayout" Target="../slideLayouts/slideLayout2.xml"/><Relationship Id="rId7" Type="http://schemas.openxmlformats.org/officeDocument/2006/relationships/hyperlink" Target="http://freemeditation.com" TargetMode="Externa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hyperlink" Target="http://sahajayoga.org" TargetMode="External"/><Relationship Id="rId5" Type="http://schemas.openxmlformats.org/officeDocument/2006/relationships/hyperlink" Target="https://freemeditation.com/wp-content/uploads/2009/08/Meditation-at-Home-Booklet.pdf" TargetMode="External"/><Relationship Id="rId4" Type="http://schemas.openxmlformats.org/officeDocument/2006/relationships/notesSlide" Target="../notesSlides/notesSlide12.xml"/><Relationship Id="rId9"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2.png"/><Relationship Id="rId2" Type="http://schemas.microsoft.com/office/2007/relationships/media" Target="../media/media7.m4a"/><Relationship Id="rId1" Type="http://schemas.openxmlformats.org/officeDocument/2006/relationships/video" Target="https://www.youtube.com/embed/G-3GWq9Q348?start=4&amp;feature=oembed" TargetMode="External"/><Relationship Id="rId6" Type="http://schemas.openxmlformats.org/officeDocument/2006/relationships/image" Target="../media/image4.jpe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DCECD5"/>
            </a:gs>
            <a:gs pos="100000">
              <a:srgbClr val="92BC81"/>
            </a:gs>
          </a:gsLst>
          <a:path path="circle">
            <a:fillToRect l="50000" t="50000" r="50000" b="50000"/>
          </a:path>
          <a:tileRect/>
        </a:gradFill>
        <a:effectLst/>
      </p:bgPr>
    </p:bg>
    <p:spTree>
      <p:nvGrpSpPr>
        <p:cNvPr id="1" name="Shape 53"/>
        <p:cNvGrpSpPr/>
        <p:nvPr/>
      </p:nvGrpSpPr>
      <p:grpSpPr>
        <a:xfrm>
          <a:off x="0" y="0"/>
          <a:ext cx="0" cy="0"/>
          <a:chOff x="0" y="0"/>
          <a:chExt cx="0" cy="0"/>
        </a:xfrm>
      </p:grpSpPr>
      <p:sp>
        <p:nvSpPr>
          <p:cNvPr id="54" name="Google Shape;54;p1"/>
          <p:cNvSpPr txBox="1">
            <a:spLocks noGrp="1"/>
          </p:cNvSpPr>
          <p:nvPr>
            <p:ph type="ctrTitle"/>
          </p:nvPr>
        </p:nvSpPr>
        <p:spPr>
          <a:xfrm>
            <a:off x="-168950" y="160772"/>
            <a:ext cx="9533100" cy="822000"/>
          </a:xfrm>
          <a:prstGeom prst="rect">
            <a:avLst/>
          </a:prstGeom>
          <a:noFill/>
          <a:ln>
            <a:noFill/>
          </a:ln>
        </p:spPr>
        <p:txBody>
          <a:bodyPr spcFirstLastPara="1" wrap="square" lIns="91425" tIns="91425" rIns="91425" bIns="91425" anchor="ctr" anchorCtr="0">
            <a:noAutofit/>
          </a:bodyPr>
          <a:lstStyle/>
          <a:p>
            <a:pPr marL="0" lvl="0" indent="0" algn="ctr" rtl="0">
              <a:lnSpc>
                <a:spcPct val="106000"/>
              </a:lnSpc>
              <a:spcBef>
                <a:spcPts val="0"/>
              </a:spcBef>
              <a:spcAft>
                <a:spcPts val="700"/>
              </a:spcAft>
              <a:buClr>
                <a:schemeClr val="dk1"/>
              </a:buClr>
              <a:buSzPts val="1100"/>
              <a:buFont typeface="Arial"/>
              <a:buNone/>
            </a:pPr>
            <a:r>
              <a:rPr lang="en" sz="5000" b="1">
                <a:solidFill>
                  <a:srgbClr val="C00000"/>
                </a:solidFill>
              </a:rPr>
              <a:t>Introduction to Sahaja Yoga</a:t>
            </a:r>
            <a:endParaRPr sz="5000" b="1"/>
          </a:p>
        </p:txBody>
      </p:sp>
      <p:sp>
        <p:nvSpPr>
          <p:cNvPr id="55" name="Google Shape;55;p1"/>
          <p:cNvSpPr txBox="1">
            <a:spLocks noGrp="1"/>
          </p:cNvSpPr>
          <p:nvPr>
            <p:ph type="subTitle" idx="1"/>
          </p:nvPr>
        </p:nvSpPr>
        <p:spPr>
          <a:xfrm>
            <a:off x="0" y="882199"/>
            <a:ext cx="9144000" cy="523200"/>
          </a:xfrm>
          <a:prstGeom prst="rect">
            <a:avLst/>
          </a:prstGeom>
          <a:noFill/>
          <a:ln>
            <a:noFill/>
          </a:ln>
        </p:spPr>
        <p:txBody>
          <a:bodyPr spcFirstLastPara="1" wrap="square" lIns="91425" tIns="91425" rIns="91425" bIns="91425" anchor="ctr" anchorCtr="0">
            <a:noAutofit/>
          </a:bodyPr>
          <a:lstStyle/>
          <a:p>
            <a:pPr marL="0" lvl="0" indent="0">
              <a:lnSpc>
                <a:spcPct val="106000"/>
              </a:lnSpc>
              <a:spcAft>
                <a:spcPts val="700"/>
              </a:spcAft>
              <a:buClr>
                <a:schemeClr val="dk1"/>
              </a:buClr>
              <a:buSzPts val="1100"/>
            </a:pPr>
            <a:r>
              <a:rPr lang="en" sz="1600" b="1" dirty="0">
                <a:solidFill>
                  <a:srgbClr val="1E4649"/>
                </a:solidFill>
              </a:rPr>
              <a:t>Grade 1, Nirmala Vishwa Vidya  Peetham (Home School)</a:t>
            </a:r>
            <a:br>
              <a:rPr lang="en" sz="1600" b="1" dirty="0">
                <a:solidFill>
                  <a:srgbClr val="1E4649"/>
                </a:solidFill>
              </a:rPr>
            </a:br>
            <a:r>
              <a:rPr lang="en-US" sz="1200" b="1" dirty="0">
                <a:solidFill>
                  <a:srgbClr val="1E4649"/>
                </a:solidFill>
                <a:hlinkClick r:id="rId5"/>
              </a:rPr>
              <a:t>https://nirmalavishwavidyapeetham.org/</a:t>
            </a:r>
            <a:r>
              <a:rPr lang="en-US" sz="1200" b="1" dirty="0">
                <a:solidFill>
                  <a:srgbClr val="1E4649"/>
                </a:solidFill>
              </a:rPr>
              <a:t> </a:t>
            </a:r>
            <a:endParaRPr sz="1200" dirty="0"/>
          </a:p>
        </p:txBody>
      </p:sp>
      <p:sp>
        <p:nvSpPr>
          <p:cNvPr id="56" name="Google Shape;56;p1"/>
          <p:cNvSpPr txBox="1"/>
          <p:nvPr/>
        </p:nvSpPr>
        <p:spPr>
          <a:xfrm>
            <a:off x="2243975" y="4723500"/>
            <a:ext cx="4629300" cy="420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Arial"/>
                <a:ea typeface="Arial"/>
                <a:cs typeface="Arial"/>
                <a:sym typeface="Arial"/>
              </a:rPr>
              <a:t>Shri Mataji Nirmala Devi - The founder of Sahaja Yoga meditation</a:t>
            </a:r>
            <a:endParaRPr sz="1200" b="0" i="0" u="none" strike="noStrike" cap="none">
              <a:solidFill>
                <a:schemeClr val="dk1"/>
              </a:solidFill>
              <a:latin typeface="Arial"/>
              <a:ea typeface="Arial"/>
              <a:cs typeface="Arial"/>
              <a:sym typeface="Arial"/>
            </a:endParaRPr>
          </a:p>
        </p:txBody>
      </p:sp>
      <p:pic>
        <p:nvPicPr>
          <p:cNvPr id="57" name="Google Shape;57;p1" descr="Centenary Celebrations for the Founder of Sahaja Yoga: Her ..."/>
          <p:cNvPicPr preferRelativeResize="0"/>
          <p:nvPr/>
        </p:nvPicPr>
        <p:blipFill rotWithShape="1">
          <a:blip r:embed="rId6">
            <a:alphaModFix/>
          </a:blip>
          <a:srcRect l="15590" r="17790"/>
          <a:stretch/>
        </p:blipFill>
        <p:spPr>
          <a:xfrm>
            <a:off x="2916936" y="1408176"/>
            <a:ext cx="3318275" cy="3319272"/>
          </a:xfrm>
          <a:prstGeom prst="rect">
            <a:avLst/>
          </a:prstGeom>
          <a:noFill/>
          <a:ln>
            <a:noFill/>
          </a:ln>
        </p:spPr>
      </p:pic>
      <p:pic>
        <p:nvPicPr>
          <p:cNvPr id="7" name="Audio 6">
            <a:extLst>
              <a:ext uri="{FF2B5EF4-FFF2-40B4-BE49-F238E27FC236}">
                <a16:creationId xmlns:a16="http://schemas.microsoft.com/office/drawing/2014/main" id="{68B03946-3DDF-D7C6-1D1B-A729F8514D2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2708"/>
    </mc:Choice>
    <mc:Fallback xmlns="">
      <p:transition spd="slow" advClick="0" advTm="127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0" y="1143"/>
            <a:ext cx="9144000" cy="5727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86419"/>
              <a:buNone/>
            </a:pPr>
            <a:r>
              <a:rPr lang="en" sz="3600" b="1" u="sng" dirty="0">
                <a:solidFill>
                  <a:srgbClr val="993F0D"/>
                </a:solidFill>
              </a:rPr>
              <a:t>Bandhan</a:t>
            </a:r>
            <a:endParaRPr u="sng" dirty="0"/>
          </a:p>
        </p:txBody>
      </p:sp>
      <p:sp>
        <p:nvSpPr>
          <p:cNvPr id="117" name="Google Shape;117;p23"/>
          <p:cNvSpPr txBox="1"/>
          <p:nvPr/>
        </p:nvSpPr>
        <p:spPr>
          <a:xfrm>
            <a:off x="194734" y="575748"/>
            <a:ext cx="3115733" cy="4415352"/>
          </a:xfrm>
          <a:prstGeom prst="rect">
            <a:avLst/>
          </a:prstGeom>
          <a:noFill/>
          <a:ln>
            <a:noFill/>
          </a:ln>
        </p:spPr>
        <p:txBody>
          <a:bodyPr spcFirstLastPara="1" wrap="square" lIns="91425" tIns="91425" rIns="91425" bIns="91425" anchor="t" anchorCtr="0">
            <a:noAutofit/>
          </a:bodyPr>
          <a:lstStyle/>
          <a:p>
            <a:pPr marL="127000" marR="0" lvl="0" indent="0" algn="l" rtl="0">
              <a:lnSpc>
                <a:spcPct val="115000"/>
              </a:lnSpc>
              <a:spcBef>
                <a:spcPts val="0"/>
              </a:spcBef>
              <a:spcAft>
                <a:spcPts val="0"/>
              </a:spcAft>
              <a:buClr>
                <a:schemeClr val="dk1"/>
              </a:buClr>
              <a:buSzPts val="1600"/>
              <a:buFont typeface="Arial"/>
              <a:buNone/>
            </a:pPr>
            <a:endParaRPr sz="1600" b="0" i="0" u="none" strike="noStrike" cap="none" dirty="0">
              <a:solidFill>
                <a:schemeClr val="dk1"/>
              </a:solidFill>
              <a:latin typeface="Arial"/>
              <a:ea typeface="Arial"/>
              <a:cs typeface="Arial"/>
              <a:sym typeface="Arial"/>
            </a:endParaRPr>
          </a:p>
          <a:p>
            <a:pPr marL="457200" marR="0" lvl="0" indent="-330200" algn="l" rtl="0">
              <a:lnSpc>
                <a:spcPct val="115000"/>
              </a:lnSpc>
              <a:spcBef>
                <a:spcPts val="0"/>
              </a:spcBef>
              <a:spcAft>
                <a:spcPts val="0"/>
              </a:spcAft>
              <a:buClr>
                <a:schemeClr val="dk1"/>
              </a:buClr>
              <a:buSzPts val="1600"/>
              <a:buFont typeface="Arial"/>
              <a:buChar char="●"/>
            </a:pPr>
            <a:r>
              <a:rPr lang="en" sz="1600" b="0" i="0" u="none" strike="noStrike" cap="none" dirty="0">
                <a:solidFill>
                  <a:schemeClr val="dk1"/>
                </a:solidFill>
                <a:latin typeface="Arial"/>
                <a:ea typeface="Arial"/>
                <a:cs typeface="Arial"/>
                <a:sym typeface="Arial"/>
              </a:rPr>
              <a:t>Bandhan means raising our Kundalini energy and creating a protection around us.</a:t>
            </a:r>
            <a:endParaRPr sz="1400" b="0" i="0" u="none" strike="noStrike" cap="none" dirty="0">
              <a:solidFill>
                <a:srgbClr val="000000"/>
              </a:solidFill>
              <a:latin typeface="Arial"/>
              <a:ea typeface="Arial"/>
              <a:cs typeface="Arial"/>
              <a:sym typeface="Arial"/>
            </a:endParaRPr>
          </a:p>
          <a:p>
            <a:pPr marL="457200" marR="0" lvl="0" indent="-330200" algn="l" rtl="0">
              <a:lnSpc>
                <a:spcPct val="115000"/>
              </a:lnSpc>
              <a:spcBef>
                <a:spcPts val="0"/>
              </a:spcBef>
              <a:spcAft>
                <a:spcPts val="0"/>
              </a:spcAft>
              <a:buClr>
                <a:schemeClr val="dk1"/>
              </a:buClr>
              <a:buSzPts val="1600"/>
              <a:buFont typeface="Arial"/>
              <a:buChar char="●"/>
            </a:pPr>
            <a:r>
              <a:rPr lang="en" sz="1600" b="0" i="0" u="none" strike="noStrike" cap="none" dirty="0">
                <a:solidFill>
                  <a:schemeClr val="dk1"/>
                </a:solidFill>
                <a:latin typeface="Arial"/>
                <a:ea typeface="Arial"/>
                <a:cs typeface="Arial"/>
                <a:sym typeface="Arial"/>
              </a:rPr>
              <a:t>We should raise our kundalini and give </a:t>
            </a:r>
            <a:r>
              <a:rPr lang="en" sz="1600" b="0" i="0" u="none" strike="noStrike" cap="none" dirty="0" err="1">
                <a:solidFill>
                  <a:schemeClr val="dk1"/>
                </a:solidFill>
                <a:latin typeface="Arial"/>
                <a:ea typeface="Arial"/>
                <a:cs typeface="Arial"/>
                <a:sym typeface="Arial"/>
              </a:rPr>
              <a:t>bandhan</a:t>
            </a:r>
            <a:r>
              <a:rPr lang="en" sz="1600" b="0" i="0" u="none" strike="noStrike" cap="none" dirty="0">
                <a:solidFill>
                  <a:schemeClr val="dk1"/>
                </a:solidFill>
                <a:latin typeface="Arial"/>
                <a:ea typeface="Arial"/>
                <a:cs typeface="Arial"/>
                <a:sym typeface="Arial"/>
              </a:rPr>
              <a:t> every time before and after meditation. </a:t>
            </a:r>
          </a:p>
          <a:p>
            <a:pPr marL="457200" indent="-330200">
              <a:lnSpc>
                <a:spcPct val="115000"/>
              </a:lnSpc>
              <a:buClr>
                <a:schemeClr val="dk1"/>
              </a:buClr>
              <a:buSzPts val="1600"/>
              <a:buFont typeface="Arial"/>
              <a:buChar char="●"/>
            </a:pPr>
            <a:r>
              <a:rPr lang="en" sz="1600" dirty="0">
                <a:solidFill>
                  <a:schemeClr val="dk1"/>
                </a:solidFill>
              </a:rPr>
              <a:t>We </a:t>
            </a:r>
            <a:r>
              <a:rPr lang="en-US" sz="1600" dirty="0">
                <a:solidFill>
                  <a:schemeClr val="dk1"/>
                </a:solidFill>
              </a:rPr>
              <a:t>do this exercise with hands as guided in this video</a:t>
            </a:r>
          </a:p>
          <a:p>
            <a:pPr marL="127000" marR="0" lvl="0" algn="l" rtl="0">
              <a:lnSpc>
                <a:spcPct val="115000"/>
              </a:lnSpc>
              <a:spcBef>
                <a:spcPts val="0"/>
              </a:spcBef>
              <a:spcAft>
                <a:spcPts val="0"/>
              </a:spcAft>
              <a:buClr>
                <a:schemeClr val="dk1"/>
              </a:buClr>
              <a:buSzPts val="1600"/>
            </a:pPr>
            <a:endParaRPr lang="en" sz="1600" b="0" i="0" u="none" strike="noStrike" cap="none" dirty="0">
              <a:solidFill>
                <a:schemeClr val="dk1"/>
              </a:solidFill>
              <a:latin typeface="Arial"/>
              <a:ea typeface="Arial"/>
              <a:cs typeface="Arial"/>
              <a:sym typeface="Arial"/>
            </a:endParaRPr>
          </a:p>
          <a:p>
            <a:pPr marL="457200" marR="0" lvl="0" indent="-330200" algn="l" rtl="0">
              <a:lnSpc>
                <a:spcPct val="115000"/>
              </a:lnSpc>
              <a:spcBef>
                <a:spcPts val="0"/>
              </a:spcBef>
              <a:spcAft>
                <a:spcPts val="0"/>
              </a:spcAft>
              <a:buClr>
                <a:schemeClr val="dk1"/>
              </a:buClr>
              <a:buSzPts val="1600"/>
              <a:buFont typeface="Arial"/>
              <a:buChar char="●"/>
            </a:pPr>
            <a:endParaRPr sz="1400" b="0" i="0" u="none" strike="noStrike" cap="none" dirty="0">
              <a:solidFill>
                <a:srgbClr val="000000"/>
              </a:solidFill>
              <a:latin typeface="Arial"/>
              <a:ea typeface="Arial"/>
              <a:cs typeface="Arial"/>
              <a:sym typeface="Arial"/>
            </a:endParaRPr>
          </a:p>
        </p:txBody>
      </p:sp>
      <p:pic>
        <p:nvPicPr>
          <p:cNvPr id="2" name="Online Media 1" descr="Bandhan by Shri Mataji">
            <a:hlinkClick r:id="" action="ppaction://media"/>
            <a:extLst>
              <a:ext uri="{FF2B5EF4-FFF2-40B4-BE49-F238E27FC236}">
                <a16:creationId xmlns:a16="http://schemas.microsoft.com/office/drawing/2014/main" id="{6263FACF-1ED9-A560-5B7F-E8468BAD854C}"/>
              </a:ext>
            </a:extLst>
          </p:cNvPr>
          <p:cNvPicPr>
            <a:picLocks noRot="1" noChangeAspect="1"/>
          </p:cNvPicPr>
          <p:nvPr>
            <a:videoFile r:link="rId1"/>
          </p:nvPr>
        </p:nvPicPr>
        <p:blipFill>
          <a:blip r:embed="rId6"/>
          <a:stretch>
            <a:fillRect/>
          </a:stretch>
        </p:blipFill>
        <p:spPr>
          <a:xfrm>
            <a:off x="3310467" y="956653"/>
            <a:ext cx="5688166" cy="3254763"/>
          </a:xfrm>
          <a:prstGeom prst="rect">
            <a:avLst/>
          </a:prstGeom>
        </p:spPr>
      </p:pic>
      <p:pic>
        <p:nvPicPr>
          <p:cNvPr id="8" name="Audio 7">
            <a:extLst>
              <a:ext uri="{FF2B5EF4-FFF2-40B4-BE49-F238E27FC236}">
                <a16:creationId xmlns:a16="http://schemas.microsoft.com/office/drawing/2014/main" id="{57DEB1A9-9CB0-A76E-57AA-75607BAC43B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Click="0" advTm="13068"/>
    </mc:Choice>
    <mc:Fallback xmlns="">
      <p:transition spd="slow" advClick="0" advTm="130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 presetClass="mediacall" presetSubtype="0" fill="hold" nodeType="afterEffect">
                                  <p:stCondLst>
                                    <p:cond delay="13000"/>
                                  </p:stCondLst>
                                  <p:childTnLst>
                                    <p:cmd type="call" cmd="playFrom(0.0)">
                                      <p:cBhvr>
                                        <p:cTn id="9" dur="1" fill="hold"/>
                                        <p:tgtEl>
                                          <p:spTgt spid="2"/>
                                        </p:tgtEl>
                                      </p:cBhvr>
                                    </p:cmd>
                                  </p:childTnLst>
                                </p:cTn>
                              </p:par>
                              <p:par>
                                <p:cTn id="10" presetID="2" presetClass="mediacall" presetSubtype="0" fill="hold" nodeType="withEffect">
                                  <p:stCondLst>
                                    <p:cond delay="0"/>
                                  </p:stCondLst>
                                  <p:childTnLst>
                                    <p:cmd type="call" cmd="togglePause">
                                      <p:cBhvr>
                                        <p:cTn id="11"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2"/>
                </p:tgtEl>
              </p:cMediaNode>
            </p:video>
            <p:audio isNarration="1">
              <p:cMediaNode vol="80000" showWhenStopped="0">
                <p:cTn id="13" fill="hold" display="0">
                  <p:stCondLst>
                    <p:cond delay="indefinite"/>
                  </p:stCondLst>
                  <p:endCondLst>
                    <p:cond evt="onStopAudio" delay="0">
                      <p:tgtEl>
                        <p:sldTgt/>
                      </p:tgtEl>
                    </p:cond>
                  </p:endCondLst>
                </p:cTn>
                <p:tgtEl>
                  <p:spTgt spid="8"/>
                </p:tgtEl>
              </p:cMediaNode>
            </p:audio>
          </p:childTnLst>
        </p:cTn>
      </p:par>
    </p:tnLst>
  </p:timing>
  <p:extLst>
    <p:ext uri="{E180D4A7-C9FB-4DFB-919C-405C955672EB}">
      <p14:showEvtLst xmlns:p14="http://schemas.microsoft.com/office/powerpoint/2010/main">
        <p14:playEvt time="10003" objId="2"/>
        <p14:pauseEvt time="13068" objId="2"/>
        <p14:stopEvt time="13068" objId="2"/>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4">
          <a:extLst>
            <a:ext uri="{FF2B5EF4-FFF2-40B4-BE49-F238E27FC236}">
              <a16:creationId xmlns:a16="http://schemas.microsoft.com/office/drawing/2014/main" id="{E563585E-DBA4-7CA7-0E2D-E1291C2ADDF8}"/>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51AA7AA3-3FB0-6D73-50AB-BCE49E784072}"/>
              </a:ext>
            </a:extLst>
          </p:cNvPr>
          <p:cNvPicPr>
            <a:picLocks noChangeAspect="1"/>
          </p:cNvPicPr>
          <p:nvPr/>
        </p:nvPicPr>
        <p:blipFill>
          <a:blip r:embed="rId5"/>
          <a:stretch>
            <a:fillRect/>
          </a:stretch>
        </p:blipFill>
        <p:spPr>
          <a:xfrm>
            <a:off x="5240033" y="1525971"/>
            <a:ext cx="4030087" cy="3537521"/>
          </a:xfrm>
          <a:prstGeom prst="rect">
            <a:avLst/>
          </a:prstGeom>
        </p:spPr>
      </p:pic>
      <p:sp>
        <p:nvSpPr>
          <p:cNvPr id="85" name="Google Shape;85;p22">
            <a:extLst>
              <a:ext uri="{FF2B5EF4-FFF2-40B4-BE49-F238E27FC236}">
                <a16:creationId xmlns:a16="http://schemas.microsoft.com/office/drawing/2014/main" id="{45AF956C-4656-9A66-5C54-3A9DE67A574F}"/>
              </a:ext>
            </a:extLst>
          </p:cNvPr>
          <p:cNvSpPr txBox="1">
            <a:spLocks noGrp="1"/>
          </p:cNvSpPr>
          <p:nvPr>
            <p:ph type="title"/>
          </p:nvPr>
        </p:nvSpPr>
        <p:spPr>
          <a:xfrm>
            <a:off x="0" y="0"/>
            <a:ext cx="9144000" cy="5727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86419"/>
              <a:buNone/>
            </a:pPr>
            <a:r>
              <a:rPr lang="en" sz="3600" b="1" u="sng" dirty="0">
                <a:solidFill>
                  <a:srgbClr val="993F0D"/>
                </a:solidFill>
              </a:rPr>
              <a:t>Foot - soaking</a:t>
            </a:r>
            <a:endParaRPr dirty="0"/>
          </a:p>
        </p:txBody>
      </p:sp>
      <p:sp>
        <p:nvSpPr>
          <p:cNvPr id="86" name="Google Shape;86;p22">
            <a:extLst>
              <a:ext uri="{FF2B5EF4-FFF2-40B4-BE49-F238E27FC236}">
                <a16:creationId xmlns:a16="http://schemas.microsoft.com/office/drawing/2014/main" id="{16F82CFD-571F-52ED-1C83-C24C30BDEF40}"/>
              </a:ext>
            </a:extLst>
          </p:cNvPr>
          <p:cNvSpPr txBox="1">
            <a:spLocks noGrp="1"/>
          </p:cNvSpPr>
          <p:nvPr>
            <p:ph type="body" idx="1"/>
          </p:nvPr>
        </p:nvSpPr>
        <p:spPr>
          <a:xfrm>
            <a:off x="219456" y="613716"/>
            <a:ext cx="7789428" cy="3144574"/>
          </a:xfrm>
          <a:prstGeom prst="rect">
            <a:avLst/>
          </a:prstGeom>
          <a:noFill/>
          <a:ln>
            <a:noFill/>
          </a:ln>
        </p:spPr>
        <p:txBody>
          <a:bodyPr spcFirstLastPara="1" wrap="square" lIns="91425" tIns="91425" rIns="91425" bIns="91425" anchor="t" anchorCtr="0">
            <a:noAutofit/>
          </a:bodyPr>
          <a:lstStyle/>
          <a:p>
            <a:pPr marL="285750" lvl="0" indent="-285750">
              <a:buClr>
                <a:schemeClr val="dk1"/>
              </a:buClr>
            </a:pPr>
            <a:r>
              <a:rPr lang="en-US" sz="1600" dirty="0">
                <a:solidFill>
                  <a:schemeClr val="dk1"/>
                </a:solidFill>
              </a:rPr>
              <a:t>Foot-soaking is a method to cleanse our inner being using water element.</a:t>
            </a:r>
            <a:r>
              <a:rPr lang="en" sz="1600" dirty="0">
                <a:solidFill>
                  <a:schemeClr val="dk1"/>
                </a:solidFill>
              </a:rPr>
              <a:t> </a:t>
            </a:r>
            <a:endParaRPr dirty="0"/>
          </a:p>
          <a:p>
            <a:pPr marL="285750" lvl="0" indent="-285750">
              <a:buClr>
                <a:schemeClr val="dk1"/>
              </a:buClr>
            </a:pPr>
            <a:r>
              <a:rPr lang="en-US" sz="1600" dirty="0">
                <a:solidFill>
                  <a:schemeClr val="dk1"/>
                </a:solidFill>
              </a:rPr>
              <a:t>We light a candle in the room while doing this.   </a:t>
            </a:r>
          </a:p>
          <a:p>
            <a:pPr marL="285750" lvl="0" indent="-285750">
              <a:buClr>
                <a:schemeClr val="dk1"/>
              </a:buClr>
            </a:pPr>
            <a:r>
              <a:rPr lang="en-US" sz="1600" dirty="0">
                <a:solidFill>
                  <a:schemeClr val="dk1"/>
                </a:solidFill>
              </a:rPr>
              <a:t>For best results, foot-soaking can be done in the night just before going to sleep. </a:t>
            </a:r>
            <a:endParaRPr dirty="0"/>
          </a:p>
        </p:txBody>
      </p:sp>
      <p:sp>
        <p:nvSpPr>
          <p:cNvPr id="88" name="Google Shape;88;p22">
            <a:extLst>
              <a:ext uri="{FF2B5EF4-FFF2-40B4-BE49-F238E27FC236}">
                <a16:creationId xmlns:a16="http://schemas.microsoft.com/office/drawing/2014/main" id="{0B500E32-9214-0658-320B-D624FAD00ECF}"/>
              </a:ext>
            </a:extLst>
          </p:cNvPr>
          <p:cNvSpPr txBox="1"/>
          <p:nvPr/>
        </p:nvSpPr>
        <p:spPr>
          <a:xfrm>
            <a:off x="219456" y="1621574"/>
            <a:ext cx="6511544" cy="3089987"/>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800"/>
              <a:buFont typeface="Arial"/>
              <a:buNone/>
            </a:pPr>
            <a:r>
              <a:rPr lang="en" sz="1600" b="1" i="0" u="sng" strike="noStrike" cap="none" dirty="0">
                <a:solidFill>
                  <a:schemeClr val="dk1"/>
                </a:solidFill>
                <a:latin typeface="Arial"/>
                <a:ea typeface="Arial"/>
                <a:cs typeface="Arial"/>
                <a:sym typeface="Arial"/>
              </a:rPr>
              <a:t>Steps:</a:t>
            </a:r>
            <a:endParaRPr sz="1600" b="1" i="0" u="none" strike="noStrike" cap="none" dirty="0">
              <a:solidFill>
                <a:schemeClr val="dk1"/>
              </a:solidFill>
              <a:latin typeface="Arial"/>
              <a:ea typeface="Arial"/>
              <a:cs typeface="Arial"/>
              <a:sym typeface="Arial"/>
            </a:endParaRPr>
          </a:p>
          <a:p>
            <a:pPr marL="285750" lvl="0" indent="-285750">
              <a:lnSpc>
                <a:spcPct val="115000"/>
              </a:lnSpc>
              <a:buClr>
                <a:schemeClr val="dk1"/>
              </a:buClr>
              <a:buSzPts val="1800"/>
              <a:buFont typeface="Arial"/>
              <a:buChar char="●"/>
            </a:pPr>
            <a:r>
              <a:rPr lang="en-US" sz="1600" dirty="0">
                <a:solidFill>
                  <a:schemeClr val="dk1"/>
                </a:solidFill>
              </a:rPr>
              <a:t>Fill a tub with clean water and add a handful of salt. </a:t>
            </a:r>
          </a:p>
          <a:p>
            <a:pPr marL="285750" lvl="0" indent="-285750">
              <a:lnSpc>
                <a:spcPct val="115000"/>
              </a:lnSpc>
              <a:buClr>
                <a:schemeClr val="dk1"/>
              </a:buClr>
              <a:buSzPts val="1800"/>
              <a:buFont typeface="Arial"/>
              <a:buChar char="●"/>
            </a:pPr>
            <a:r>
              <a:rPr lang="en-US" sz="1600" dirty="0">
                <a:solidFill>
                  <a:schemeClr val="dk1"/>
                </a:solidFill>
              </a:rPr>
              <a:t>Keep a towel and a mug of fresh water ready.  </a:t>
            </a:r>
          </a:p>
          <a:p>
            <a:pPr marL="285750" lvl="0" indent="-285750">
              <a:lnSpc>
                <a:spcPct val="115000"/>
              </a:lnSpc>
              <a:buClr>
                <a:schemeClr val="dk1"/>
              </a:buClr>
              <a:buSzPts val="1800"/>
              <a:buFont typeface="Arial"/>
              <a:buChar char="●"/>
            </a:pPr>
            <a:r>
              <a:rPr lang="en-US" sz="1600" dirty="0">
                <a:solidFill>
                  <a:schemeClr val="dk1"/>
                </a:solidFill>
              </a:rPr>
              <a:t>Sit on a chair and give yourself ‘Bandhan’ to begin the meditation.  </a:t>
            </a:r>
          </a:p>
          <a:p>
            <a:pPr marL="285750" lvl="0" indent="-285750">
              <a:lnSpc>
                <a:spcPct val="115000"/>
              </a:lnSpc>
              <a:buClr>
                <a:schemeClr val="dk1"/>
              </a:buClr>
              <a:buSzPts val="1800"/>
              <a:buFont typeface="Arial"/>
              <a:buChar char="●"/>
            </a:pPr>
            <a:r>
              <a:rPr lang="en-US" sz="1600" dirty="0">
                <a:solidFill>
                  <a:schemeClr val="dk1"/>
                </a:solidFill>
              </a:rPr>
              <a:t>Soak your feet in the water for 10-15 minutes to cleanse your channels.  </a:t>
            </a:r>
          </a:p>
          <a:p>
            <a:pPr marL="285750" lvl="0" indent="-285750">
              <a:lnSpc>
                <a:spcPct val="115000"/>
              </a:lnSpc>
              <a:buClr>
                <a:schemeClr val="dk1"/>
              </a:buClr>
              <a:buSzPts val="1800"/>
              <a:buFont typeface="Arial"/>
              <a:buChar char="●"/>
            </a:pPr>
            <a:r>
              <a:rPr lang="en-US" sz="1600" dirty="0">
                <a:solidFill>
                  <a:schemeClr val="dk1"/>
                </a:solidFill>
              </a:rPr>
              <a:t>When you are done, wash your feet with freshwater and wipe them dry.  </a:t>
            </a:r>
          </a:p>
          <a:p>
            <a:pPr marL="285750" lvl="0" indent="-285750">
              <a:lnSpc>
                <a:spcPct val="115000"/>
              </a:lnSpc>
              <a:buClr>
                <a:schemeClr val="dk1"/>
              </a:buClr>
              <a:buSzPts val="1800"/>
              <a:buFont typeface="Arial"/>
              <a:buChar char="●"/>
            </a:pPr>
            <a:r>
              <a:rPr lang="en-US" sz="1600" dirty="0">
                <a:solidFill>
                  <a:schemeClr val="dk1"/>
                </a:solidFill>
              </a:rPr>
              <a:t>End the process by giving yourself Bandhan.  </a:t>
            </a:r>
            <a:br>
              <a:rPr lang="en-US" sz="1600" dirty="0">
                <a:solidFill>
                  <a:schemeClr val="dk1"/>
                </a:solidFill>
              </a:rPr>
            </a:br>
            <a:r>
              <a:rPr lang="en-US" sz="1600" dirty="0">
                <a:solidFill>
                  <a:schemeClr val="dk1"/>
                </a:solidFill>
              </a:rPr>
              <a:t>Drain the used water down the toilet (as it contains </a:t>
            </a:r>
            <a:br>
              <a:rPr lang="en-US" sz="1600" dirty="0">
                <a:solidFill>
                  <a:schemeClr val="dk1"/>
                </a:solidFill>
              </a:rPr>
            </a:br>
            <a:r>
              <a:rPr lang="en-US" sz="1600" dirty="0">
                <a:solidFill>
                  <a:schemeClr val="dk1"/>
                </a:solidFill>
              </a:rPr>
              <a:t>impurities).</a:t>
            </a:r>
            <a:endParaRPr sz="1400" b="0" i="0" u="none" strike="noStrike" cap="none" dirty="0">
              <a:solidFill>
                <a:srgbClr val="000000"/>
              </a:solidFill>
              <a:latin typeface="Arial"/>
              <a:ea typeface="Arial"/>
              <a:cs typeface="Arial"/>
              <a:sym typeface="Arial"/>
            </a:endParaRPr>
          </a:p>
        </p:txBody>
      </p:sp>
      <p:pic>
        <p:nvPicPr>
          <p:cNvPr id="8" name="Audio 7">
            <a:extLst>
              <a:ext uri="{FF2B5EF4-FFF2-40B4-BE49-F238E27FC236}">
                <a16:creationId xmlns:a16="http://schemas.microsoft.com/office/drawing/2014/main" id="{47FC89A7-604B-6AF0-462A-88E64ED88DE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4017259254"/>
      </p:ext>
    </p:extLst>
  </p:cSld>
  <p:clrMapOvr>
    <a:masterClrMapping/>
  </p:clrMapOvr>
  <mc:AlternateContent xmlns:mc="http://schemas.openxmlformats.org/markup-compatibility/2006" xmlns:p14="http://schemas.microsoft.com/office/powerpoint/2010/main">
    <mc:Choice Requires="p14">
      <p:transition spd="slow" p14:dur="2000" advTm="32981"/>
    </mc:Choice>
    <mc:Fallback xmlns="">
      <p:transition spd="slow" advTm="32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7"/>
          <p:cNvSpPr txBox="1">
            <a:spLocks noGrp="1"/>
          </p:cNvSpPr>
          <p:nvPr>
            <p:ph type="body" idx="1"/>
          </p:nvPr>
        </p:nvSpPr>
        <p:spPr>
          <a:xfrm>
            <a:off x="0" y="676575"/>
            <a:ext cx="9144000" cy="4466700"/>
          </a:xfrm>
          <a:prstGeom prst="rect">
            <a:avLst/>
          </a:prstGeom>
          <a:noFill/>
          <a:ln>
            <a:noFill/>
          </a:ln>
        </p:spPr>
        <p:txBody>
          <a:bodyPr spcFirstLastPara="1" wrap="square" lIns="91425" tIns="91425" rIns="91425" bIns="91425" anchor="t" anchorCtr="0">
            <a:normAutofit/>
          </a:bodyPr>
          <a:lstStyle/>
          <a:p>
            <a:pPr marL="457200" lvl="0" indent="-330200" algn="just" rtl="0">
              <a:lnSpc>
                <a:spcPct val="115000"/>
              </a:lnSpc>
              <a:spcBef>
                <a:spcPts val="0"/>
              </a:spcBef>
              <a:spcAft>
                <a:spcPts val="0"/>
              </a:spcAft>
              <a:buClr>
                <a:schemeClr val="dk1"/>
              </a:buClr>
              <a:buSzPts val="1600"/>
              <a:buChar char="●"/>
            </a:pPr>
            <a:r>
              <a:rPr lang="en" sz="1600" dirty="0">
                <a:solidFill>
                  <a:schemeClr val="dk1"/>
                </a:solidFill>
              </a:rPr>
              <a:t>Collective meditation is very important because we can feel calmness, easily improve our meditation, and learn techniques to keep us in balance. </a:t>
            </a:r>
            <a:endParaRPr sz="1600" dirty="0"/>
          </a:p>
          <a:p>
            <a:pPr indent="-330200" algn="just">
              <a:buClr>
                <a:schemeClr val="dk1"/>
              </a:buClr>
              <a:buSzPts val="1600"/>
            </a:pPr>
            <a:r>
              <a:rPr lang="en-US" sz="1600" dirty="0">
                <a:solidFill>
                  <a:schemeClr val="dk1"/>
                </a:solidFill>
              </a:rPr>
              <a:t>To attend Sahaja Yoga collective meditation near your location, you can lookup ‘</a:t>
            </a:r>
            <a:r>
              <a:rPr lang="en-US" sz="1600" dirty="0" err="1">
                <a:solidFill>
                  <a:schemeClr val="dk1"/>
                </a:solidFill>
              </a:rPr>
              <a:t>Sahajayoga</a:t>
            </a:r>
            <a:r>
              <a:rPr lang="en-US" sz="1600" dirty="0">
                <a:solidFill>
                  <a:schemeClr val="dk1"/>
                </a:solidFill>
              </a:rPr>
              <a:t> &lt;city/country&gt; name’ in Google/Meetup. </a:t>
            </a:r>
            <a:endParaRPr lang="en" sz="1600" dirty="0">
              <a:solidFill>
                <a:schemeClr val="dk1"/>
              </a:solidFill>
            </a:endParaRPr>
          </a:p>
          <a:p>
            <a:pPr marL="457200" lvl="0" indent="-330200" algn="just" rtl="0">
              <a:lnSpc>
                <a:spcPct val="115000"/>
              </a:lnSpc>
              <a:spcBef>
                <a:spcPts val="0"/>
              </a:spcBef>
              <a:spcAft>
                <a:spcPts val="0"/>
              </a:spcAft>
              <a:buClr>
                <a:schemeClr val="dk1"/>
              </a:buClr>
              <a:buSzPts val="1600"/>
              <a:buChar char="●"/>
            </a:pPr>
            <a:r>
              <a:rPr lang="en" sz="1600" dirty="0">
                <a:solidFill>
                  <a:schemeClr val="dk1"/>
                </a:solidFill>
              </a:rPr>
              <a:t>This short introductory booklet gives you more details about Sahaja Yoga and how you can meditate everyday - </a:t>
            </a:r>
            <a:r>
              <a:rPr lang="en" sz="1600" u="sng" dirty="0">
                <a:solidFill>
                  <a:schemeClr val="accent5"/>
                </a:solidFill>
                <a:hlinkClick r:id="rId5"/>
              </a:rPr>
              <a:t>Meditation-at-Home</a:t>
            </a:r>
            <a:r>
              <a:rPr lang="en" sz="1600" u="sng" dirty="0">
                <a:solidFill>
                  <a:schemeClr val="hlink"/>
                </a:solidFill>
                <a:hlinkClick r:id="rId5"/>
              </a:rPr>
              <a:t>-Booklet</a:t>
            </a:r>
            <a:endParaRPr sz="1600" dirty="0">
              <a:solidFill>
                <a:schemeClr val="dk1"/>
              </a:solidFill>
            </a:endParaRPr>
          </a:p>
          <a:p>
            <a:pPr marL="457200" lvl="0" indent="-330200" algn="just" rtl="0">
              <a:lnSpc>
                <a:spcPct val="115000"/>
              </a:lnSpc>
              <a:spcBef>
                <a:spcPts val="0"/>
              </a:spcBef>
              <a:spcAft>
                <a:spcPts val="0"/>
              </a:spcAft>
              <a:buClr>
                <a:schemeClr val="dk1"/>
              </a:buClr>
              <a:buSzPts val="1600"/>
              <a:buChar char="●"/>
            </a:pPr>
            <a:r>
              <a:rPr lang="en" sz="1600" dirty="0">
                <a:solidFill>
                  <a:schemeClr val="dk1"/>
                </a:solidFill>
              </a:rPr>
              <a:t>More information about Sahaja Yoga and center locations around the world can be found here:</a:t>
            </a:r>
            <a:endParaRPr sz="1600" dirty="0">
              <a:solidFill>
                <a:schemeClr val="dk1"/>
              </a:solidFill>
            </a:endParaRPr>
          </a:p>
          <a:p>
            <a:pPr marL="914400" lvl="1" indent="-330200" algn="just" rtl="0">
              <a:lnSpc>
                <a:spcPct val="115000"/>
              </a:lnSpc>
              <a:spcBef>
                <a:spcPts val="0"/>
              </a:spcBef>
              <a:spcAft>
                <a:spcPts val="0"/>
              </a:spcAft>
              <a:buSzPts val="1600"/>
              <a:buChar char="○"/>
            </a:pPr>
            <a:r>
              <a:rPr lang="en" sz="1600" u="sng" dirty="0">
                <a:solidFill>
                  <a:schemeClr val="hlink"/>
                </a:solidFill>
                <a:hlinkClick r:id="rId6"/>
              </a:rPr>
              <a:t>sahajayoga.org</a:t>
            </a:r>
            <a:endParaRPr sz="1600" dirty="0"/>
          </a:p>
          <a:p>
            <a:pPr marL="914400" lvl="1" indent="-330200" algn="just" rtl="0">
              <a:lnSpc>
                <a:spcPct val="115000"/>
              </a:lnSpc>
              <a:spcBef>
                <a:spcPts val="0"/>
              </a:spcBef>
              <a:spcAft>
                <a:spcPts val="0"/>
              </a:spcAft>
              <a:buSzPts val="1600"/>
              <a:buChar char="○"/>
            </a:pPr>
            <a:r>
              <a:rPr lang="en" sz="1600" u="sng" dirty="0">
                <a:solidFill>
                  <a:schemeClr val="hlink"/>
                </a:solidFill>
                <a:hlinkClick r:id="rId7"/>
              </a:rPr>
              <a:t>freemeditation.com</a:t>
            </a:r>
            <a:endParaRPr sz="1600" u="sng" dirty="0">
              <a:solidFill>
                <a:schemeClr val="hlink"/>
              </a:solidFill>
            </a:endParaRPr>
          </a:p>
          <a:p>
            <a:pPr marL="914400" lvl="1" indent="-330200" algn="just" rtl="0">
              <a:lnSpc>
                <a:spcPct val="115000"/>
              </a:lnSpc>
              <a:spcBef>
                <a:spcPts val="0"/>
              </a:spcBef>
              <a:spcAft>
                <a:spcPts val="0"/>
              </a:spcAft>
              <a:buSzPts val="1600"/>
              <a:buChar char="○"/>
            </a:pPr>
            <a:r>
              <a:rPr lang="en" sz="1600" u="sng" dirty="0">
                <a:solidFill>
                  <a:schemeClr val="hlink"/>
                </a:solidFill>
                <a:hlinkClick r:id="rId8"/>
              </a:rPr>
              <a:t>sahajayoga.org.in</a:t>
            </a:r>
            <a:endParaRPr sz="1600" u="sng" dirty="0">
              <a:solidFill>
                <a:schemeClr val="hlink"/>
              </a:solidFill>
            </a:endParaRPr>
          </a:p>
        </p:txBody>
      </p:sp>
      <p:sp>
        <p:nvSpPr>
          <p:cNvPr id="137" name="Google Shape;137;p7"/>
          <p:cNvSpPr txBox="1">
            <a:spLocks noGrp="1"/>
          </p:cNvSpPr>
          <p:nvPr>
            <p:ph type="title"/>
          </p:nvPr>
        </p:nvSpPr>
        <p:spPr>
          <a:xfrm>
            <a:off x="0" y="0"/>
            <a:ext cx="9144000" cy="572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800"/>
              </a:spcAft>
              <a:buClr>
                <a:schemeClr val="dk1"/>
              </a:buClr>
              <a:buSzPts val="1100"/>
              <a:buFont typeface="Arial"/>
              <a:buNone/>
            </a:pPr>
            <a:r>
              <a:rPr lang="en" sz="3200" b="1" u="sng" dirty="0">
                <a:solidFill>
                  <a:srgbClr val="993F0D"/>
                </a:solidFill>
              </a:rPr>
              <a:t>Collective  meditation &amp; References</a:t>
            </a:r>
            <a:endParaRPr sz="3200" dirty="0"/>
          </a:p>
        </p:txBody>
      </p:sp>
      <p:pic>
        <p:nvPicPr>
          <p:cNvPr id="9" name="Audio 8">
            <a:extLst>
              <a:ext uri="{FF2B5EF4-FFF2-40B4-BE49-F238E27FC236}">
                <a16:creationId xmlns:a16="http://schemas.microsoft.com/office/drawing/2014/main" id="{2374518D-E4CB-2E52-3A8B-890DF780036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1402"/>
    </mc:Choice>
    <mc:Fallback xmlns="">
      <p:transition spd="slow" advTm="314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6"/>
          <p:cNvSpPr txBox="1">
            <a:spLocks noGrp="1"/>
          </p:cNvSpPr>
          <p:nvPr>
            <p:ph type="title"/>
          </p:nvPr>
        </p:nvSpPr>
        <p:spPr>
          <a:xfrm>
            <a:off x="0" y="2090588"/>
            <a:ext cx="9144000" cy="572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800"/>
              </a:spcAft>
              <a:buClr>
                <a:schemeClr val="dk1"/>
              </a:buClr>
              <a:buSzPts val="1100"/>
              <a:buFont typeface="Arial"/>
              <a:buNone/>
            </a:pPr>
            <a:r>
              <a:rPr lang="en" sz="3200" b="1" u="sng">
                <a:solidFill>
                  <a:srgbClr val="993F0D"/>
                </a:solidFill>
              </a:rPr>
              <a:t>Thank you!</a:t>
            </a:r>
            <a:endParaRPr sz="3200"/>
          </a:p>
        </p:txBody>
      </p:sp>
      <p:pic>
        <p:nvPicPr>
          <p:cNvPr id="16" name="Audio 15">
            <a:extLst>
              <a:ext uri="{FF2B5EF4-FFF2-40B4-BE49-F238E27FC236}">
                <a16:creationId xmlns:a16="http://schemas.microsoft.com/office/drawing/2014/main" id="{54E200D7-142B-B90B-0502-3D646DE877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06"/>
    </mc:Choice>
    <mc:Fallback xmlns="">
      <p:transition spd="slow" advTm="17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2"/>
          <p:cNvSpPr txBox="1">
            <a:spLocks noGrp="1"/>
          </p:cNvSpPr>
          <p:nvPr>
            <p:ph type="title"/>
          </p:nvPr>
        </p:nvSpPr>
        <p:spPr>
          <a:xfrm>
            <a:off x="0" y="0"/>
            <a:ext cx="9144000" cy="572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 sz="3200" b="1" u="sng">
                <a:solidFill>
                  <a:srgbClr val="993F0D"/>
                </a:solidFill>
              </a:rPr>
              <a:t>What is Sahaja Yoga?</a:t>
            </a:r>
            <a:endParaRPr sz="3200"/>
          </a:p>
        </p:txBody>
      </p:sp>
      <p:sp>
        <p:nvSpPr>
          <p:cNvPr id="64" name="Google Shape;64;p2"/>
          <p:cNvSpPr txBox="1">
            <a:spLocks noGrp="1"/>
          </p:cNvSpPr>
          <p:nvPr>
            <p:ph type="body" idx="1"/>
          </p:nvPr>
        </p:nvSpPr>
        <p:spPr>
          <a:xfrm>
            <a:off x="26100" y="-1090510"/>
            <a:ext cx="9091800" cy="6377400"/>
          </a:xfrm>
          <a:prstGeom prst="rect">
            <a:avLst/>
          </a:prstGeom>
          <a:noFill/>
          <a:ln>
            <a:noFill/>
          </a:ln>
        </p:spPr>
        <p:txBody>
          <a:bodyPr spcFirstLastPara="1" wrap="square" lIns="91425" tIns="91425" rIns="91425" bIns="91425" anchor="ctr" anchorCtr="0">
            <a:noAutofit/>
          </a:bodyPr>
          <a:lstStyle/>
          <a:p>
            <a:pPr marL="457200" lvl="0" indent="-330200" algn="just" rtl="0">
              <a:lnSpc>
                <a:spcPct val="115000"/>
              </a:lnSpc>
              <a:spcBef>
                <a:spcPts val="0"/>
              </a:spcBef>
              <a:spcAft>
                <a:spcPts val="0"/>
              </a:spcAft>
              <a:buClr>
                <a:schemeClr val="dk1"/>
              </a:buClr>
              <a:buSzPts val="1600"/>
              <a:buChar char="●"/>
            </a:pPr>
            <a:r>
              <a:rPr lang="en" sz="1600" dirty="0">
                <a:solidFill>
                  <a:schemeClr val="dk1"/>
                </a:solidFill>
              </a:rPr>
              <a:t>In the words Sahaja Yoga, ‘Saha’ means ‘with’, ‘Ja’ means ‘born’, and ‘Yoga’ means union or connection with the universal energy or God or Mother Nature. </a:t>
            </a:r>
            <a:endParaRPr sz="1600" dirty="0"/>
          </a:p>
          <a:p>
            <a:pPr marL="457200" lvl="0" indent="-330200" algn="just" rtl="0">
              <a:lnSpc>
                <a:spcPct val="115000"/>
              </a:lnSpc>
              <a:spcBef>
                <a:spcPts val="0"/>
              </a:spcBef>
              <a:spcAft>
                <a:spcPts val="0"/>
              </a:spcAft>
              <a:buClr>
                <a:schemeClr val="dk1"/>
              </a:buClr>
              <a:buSzPts val="1600"/>
              <a:buChar char="●"/>
            </a:pPr>
            <a:r>
              <a:rPr lang="en" sz="1600" dirty="0">
                <a:solidFill>
                  <a:schemeClr val="dk1"/>
                </a:solidFill>
              </a:rPr>
              <a:t>Sahaja yoga helps us easily awaken our inner energy called Kundalini to achieve this union and physically feel it as a cool breeze through a process called self-realization. </a:t>
            </a:r>
            <a:endParaRPr sz="1600" dirty="0"/>
          </a:p>
          <a:p>
            <a:pPr marL="457200" lvl="0" indent="-330200" algn="just" rtl="0">
              <a:lnSpc>
                <a:spcPct val="115000"/>
              </a:lnSpc>
              <a:spcBef>
                <a:spcPts val="0"/>
              </a:spcBef>
              <a:spcAft>
                <a:spcPts val="0"/>
              </a:spcAft>
              <a:buClr>
                <a:schemeClr val="dk1"/>
              </a:buClr>
              <a:buSzPts val="1600"/>
              <a:buChar char="●"/>
            </a:pPr>
            <a:r>
              <a:rPr lang="en" sz="1600" dirty="0">
                <a:solidFill>
                  <a:schemeClr val="dk1"/>
                </a:solidFill>
              </a:rPr>
              <a:t>It is very simple and anybody can feel this experience. </a:t>
            </a:r>
          </a:p>
          <a:p>
            <a:pPr indent="-330200" algn="just">
              <a:buClr>
                <a:schemeClr val="dk1"/>
              </a:buClr>
              <a:buSzPts val="1600"/>
            </a:pPr>
            <a:r>
              <a:rPr lang="en-US" sz="1600" dirty="0">
                <a:solidFill>
                  <a:schemeClr val="dk1"/>
                </a:solidFill>
              </a:rPr>
              <a:t>By practicing “Sahaja Yoga” meditation, we can always be joyful and peaceful, and achieve the highest state of human life. </a:t>
            </a:r>
          </a:p>
          <a:p>
            <a:pPr indent="-330200" algn="just">
              <a:buClr>
                <a:schemeClr val="dk1"/>
              </a:buClr>
              <a:buSzPts val="1600"/>
            </a:pPr>
            <a:r>
              <a:rPr lang="en" sz="1600" dirty="0">
                <a:solidFill>
                  <a:schemeClr val="dk1"/>
                </a:solidFill>
              </a:rPr>
              <a:t>Sahaja yoga is always free and is practiced in several countries around the world. </a:t>
            </a:r>
            <a:endParaRPr sz="1600" dirty="0"/>
          </a:p>
          <a:p>
            <a:pPr marL="457200" lvl="0" indent="-330200" algn="just" rtl="0">
              <a:lnSpc>
                <a:spcPct val="115000"/>
              </a:lnSpc>
              <a:spcBef>
                <a:spcPts val="0"/>
              </a:spcBef>
              <a:spcAft>
                <a:spcPts val="0"/>
              </a:spcAft>
              <a:buClr>
                <a:schemeClr val="dk1"/>
              </a:buClr>
              <a:buSzPts val="1600"/>
              <a:buChar char="●"/>
            </a:pPr>
            <a:r>
              <a:rPr lang="en" sz="1600" dirty="0">
                <a:solidFill>
                  <a:schemeClr val="dk1"/>
                </a:solidFill>
              </a:rPr>
              <a:t>Shri Mataji Nirmala Devi is the founder of “Sahaja Yoga” meditation and has given this gift to humanity. </a:t>
            </a:r>
            <a:endParaRPr sz="1600" dirty="0">
              <a:solidFill>
                <a:schemeClr val="dk1"/>
              </a:solidFill>
            </a:endParaRPr>
          </a:p>
        </p:txBody>
      </p:sp>
      <p:sp>
        <p:nvSpPr>
          <p:cNvPr id="65" name="Google Shape;65;p2"/>
          <p:cNvSpPr txBox="1"/>
          <p:nvPr/>
        </p:nvSpPr>
        <p:spPr>
          <a:xfrm>
            <a:off x="0" y="4723600"/>
            <a:ext cx="9144000" cy="420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1200" b="0" i="0" u="none" strike="noStrike" cap="none" dirty="0">
                <a:solidFill>
                  <a:schemeClr val="dk1"/>
                </a:solidFill>
                <a:latin typeface="Arial"/>
                <a:ea typeface="Arial"/>
                <a:cs typeface="Arial"/>
                <a:sym typeface="Arial"/>
              </a:rPr>
              <a:t>Shri Mataji Nirmala Devi - the founder of Sahaja Yoga meditation</a:t>
            </a:r>
            <a:endParaRPr sz="1200" b="0" i="0" u="none" strike="noStrike" cap="none" dirty="0">
              <a:solidFill>
                <a:schemeClr val="dk2"/>
              </a:solidFill>
              <a:latin typeface="Arial"/>
              <a:ea typeface="Arial"/>
              <a:cs typeface="Arial"/>
              <a:sym typeface="Arial"/>
            </a:endParaRPr>
          </a:p>
        </p:txBody>
      </p:sp>
      <p:pic>
        <p:nvPicPr>
          <p:cNvPr id="66" name="Google Shape;66;p2" descr="Centenary Celebrations for the Founder of Sahaja Yoga: Her ..."/>
          <p:cNvPicPr preferRelativeResize="0"/>
          <p:nvPr/>
        </p:nvPicPr>
        <p:blipFill rotWithShape="1">
          <a:blip r:embed="rId5">
            <a:alphaModFix/>
          </a:blip>
          <a:srcRect l="15590" r="17790"/>
          <a:stretch/>
        </p:blipFill>
        <p:spPr>
          <a:xfrm>
            <a:off x="3803905" y="3297378"/>
            <a:ext cx="1462601" cy="1463040"/>
          </a:xfrm>
          <a:prstGeom prst="rect">
            <a:avLst/>
          </a:prstGeom>
          <a:noFill/>
          <a:ln>
            <a:noFill/>
          </a:ln>
        </p:spPr>
      </p:pic>
      <p:pic>
        <p:nvPicPr>
          <p:cNvPr id="34" name="Audio 33">
            <a:extLst>
              <a:ext uri="{FF2B5EF4-FFF2-40B4-BE49-F238E27FC236}">
                <a16:creationId xmlns:a16="http://schemas.microsoft.com/office/drawing/2014/main" id="{65BA53F5-A10A-0681-E430-B83026E997C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580"/>
    </mc:Choice>
    <mc:Fallback xmlns="">
      <p:transition spd="slow" advTm="385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4">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4">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3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20"/>
          <p:cNvSpPr txBox="1">
            <a:spLocks noGrp="1"/>
          </p:cNvSpPr>
          <p:nvPr>
            <p:ph type="title"/>
          </p:nvPr>
        </p:nvSpPr>
        <p:spPr>
          <a:xfrm>
            <a:off x="0" y="0"/>
            <a:ext cx="9144000" cy="5727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86419"/>
              <a:buNone/>
            </a:pPr>
            <a:r>
              <a:rPr lang="en" sz="3600" b="1" u="sng">
                <a:solidFill>
                  <a:srgbClr val="993F0D"/>
                </a:solidFill>
              </a:rPr>
              <a:t>Chakras and Channels</a:t>
            </a:r>
            <a:endParaRPr b="1" u="sng"/>
          </a:p>
          <a:p>
            <a:pPr marL="0" lvl="0" indent="0" algn="l" rtl="0">
              <a:lnSpc>
                <a:spcPct val="100000"/>
              </a:lnSpc>
              <a:spcBef>
                <a:spcPts val="0"/>
              </a:spcBef>
              <a:spcAft>
                <a:spcPts val="0"/>
              </a:spcAft>
              <a:buSzPct val="111111"/>
              <a:buNone/>
            </a:pPr>
            <a:endParaRPr/>
          </a:p>
        </p:txBody>
      </p:sp>
      <p:sp>
        <p:nvSpPr>
          <p:cNvPr id="72" name="Google Shape;72;p20"/>
          <p:cNvSpPr txBox="1">
            <a:spLocks noGrp="1"/>
          </p:cNvSpPr>
          <p:nvPr>
            <p:ph type="body" idx="1"/>
          </p:nvPr>
        </p:nvSpPr>
        <p:spPr>
          <a:xfrm>
            <a:off x="219457" y="621899"/>
            <a:ext cx="4471814" cy="4443081"/>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sz="1600" b="1" u="sng" dirty="0">
                <a:solidFill>
                  <a:schemeClr val="dk1"/>
                </a:solidFill>
              </a:rPr>
              <a:t>Chakras:</a:t>
            </a:r>
            <a:r>
              <a:rPr lang="en" sz="1600" b="1" dirty="0">
                <a:solidFill>
                  <a:schemeClr val="dk1"/>
                </a:solidFill>
              </a:rPr>
              <a:t> </a:t>
            </a:r>
            <a:endParaRPr dirty="0"/>
          </a:p>
          <a:p>
            <a:pPr marL="285750" lvl="0" indent="-285750" algn="l" rtl="0">
              <a:lnSpc>
                <a:spcPct val="115000"/>
              </a:lnSpc>
              <a:spcBef>
                <a:spcPts val="0"/>
              </a:spcBef>
              <a:spcAft>
                <a:spcPts val="0"/>
              </a:spcAft>
              <a:buClr>
                <a:schemeClr val="dk1"/>
              </a:buClr>
              <a:buSzPts val="1800"/>
              <a:buChar char="●"/>
            </a:pPr>
            <a:r>
              <a:rPr lang="en" sz="1600" dirty="0">
                <a:solidFill>
                  <a:schemeClr val="dk1"/>
                </a:solidFill>
              </a:rPr>
              <a:t>Chakras are like energy centers located near different parts of our spinal cord, and control our physical and mental states. </a:t>
            </a:r>
            <a:endParaRPr dirty="0"/>
          </a:p>
          <a:p>
            <a:pPr marL="285750" lvl="0" indent="-285750" algn="l" rtl="0">
              <a:lnSpc>
                <a:spcPct val="115000"/>
              </a:lnSpc>
              <a:spcBef>
                <a:spcPts val="0"/>
              </a:spcBef>
              <a:spcAft>
                <a:spcPts val="0"/>
              </a:spcAft>
              <a:buClr>
                <a:schemeClr val="dk1"/>
              </a:buClr>
              <a:buSzPts val="1800"/>
              <a:buChar char="●"/>
            </a:pPr>
            <a:r>
              <a:rPr lang="en" sz="1600" dirty="0">
                <a:solidFill>
                  <a:schemeClr val="dk1"/>
                </a:solidFill>
              </a:rPr>
              <a:t>There are seven chakras in our body:</a:t>
            </a:r>
            <a:endParaRPr dirty="0"/>
          </a:p>
          <a:p>
            <a:pPr marL="742950" lvl="1" indent="-285750" algn="l" rtl="0">
              <a:lnSpc>
                <a:spcPct val="115000"/>
              </a:lnSpc>
              <a:spcBef>
                <a:spcPts val="0"/>
              </a:spcBef>
              <a:spcAft>
                <a:spcPts val="0"/>
              </a:spcAft>
              <a:buClr>
                <a:schemeClr val="dk1"/>
              </a:buClr>
              <a:buSzPts val="1400"/>
              <a:buChar char="○"/>
            </a:pPr>
            <a:r>
              <a:rPr lang="en" sz="1600" dirty="0" err="1">
                <a:solidFill>
                  <a:schemeClr val="dk1"/>
                </a:solidFill>
              </a:rPr>
              <a:t>Mooladhara</a:t>
            </a:r>
            <a:r>
              <a:rPr lang="en" sz="1600" dirty="0">
                <a:solidFill>
                  <a:schemeClr val="dk1"/>
                </a:solidFill>
              </a:rPr>
              <a:t>, </a:t>
            </a:r>
            <a:r>
              <a:rPr lang="en" sz="1600" dirty="0" err="1">
                <a:solidFill>
                  <a:schemeClr val="dk1"/>
                </a:solidFill>
              </a:rPr>
              <a:t>Swadhisthana</a:t>
            </a:r>
            <a:r>
              <a:rPr lang="en" sz="1600" dirty="0">
                <a:solidFill>
                  <a:schemeClr val="dk1"/>
                </a:solidFill>
              </a:rPr>
              <a:t>, Nabhi (Void), Anahata, Vishuddhi, </a:t>
            </a:r>
            <a:r>
              <a:rPr lang="en" sz="1600" dirty="0" err="1">
                <a:solidFill>
                  <a:schemeClr val="dk1"/>
                </a:solidFill>
              </a:rPr>
              <a:t>Agnya</a:t>
            </a:r>
            <a:r>
              <a:rPr lang="en" sz="1600" dirty="0">
                <a:solidFill>
                  <a:schemeClr val="dk1"/>
                </a:solidFill>
              </a:rPr>
              <a:t>, and </a:t>
            </a:r>
            <a:r>
              <a:rPr lang="en" sz="1600" dirty="0" err="1">
                <a:solidFill>
                  <a:schemeClr val="dk1"/>
                </a:solidFill>
              </a:rPr>
              <a:t>Sahastrara</a:t>
            </a:r>
            <a:r>
              <a:rPr lang="en" sz="1600" dirty="0">
                <a:solidFill>
                  <a:schemeClr val="dk1"/>
                </a:solidFill>
              </a:rPr>
              <a:t>. </a:t>
            </a:r>
            <a:endParaRPr dirty="0"/>
          </a:p>
          <a:p>
            <a:pPr marL="285750" lvl="0" indent="-285750" algn="l" rtl="0">
              <a:lnSpc>
                <a:spcPct val="115000"/>
              </a:lnSpc>
              <a:spcBef>
                <a:spcPts val="0"/>
              </a:spcBef>
              <a:spcAft>
                <a:spcPts val="0"/>
              </a:spcAft>
              <a:buClr>
                <a:schemeClr val="dk1"/>
              </a:buClr>
              <a:buSzPts val="1800"/>
              <a:buChar char="●"/>
            </a:pPr>
            <a:r>
              <a:rPr lang="en" sz="1600" dirty="0">
                <a:solidFill>
                  <a:schemeClr val="dk1"/>
                </a:solidFill>
              </a:rPr>
              <a:t>Each chakra helps maintain different emotional and mental qualities. It also takes care of physical organs around it.</a:t>
            </a:r>
            <a:endParaRPr dirty="0"/>
          </a:p>
          <a:p>
            <a:pPr marL="285750" lvl="0" indent="-285750" algn="l" rtl="0">
              <a:lnSpc>
                <a:spcPct val="115000"/>
              </a:lnSpc>
              <a:spcBef>
                <a:spcPts val="0"/>
              </a:spcBef>
              <a:spcAft>
                <a:spcPts val="0"/>
              </a:spcAft>
              <a:buClr>
                <a:schemeClr val="dk1"/>
              </a:buClr>
              <a:buSzPts val="1800"/>
              <a:buChar char="●"/>
            </a:pPr>
            <a:r>
              <a:rPr lang="en" sz="1600" dirty="0">
                <a:solidFill>
                  <a:schemeClr val="dk1"/>
                </a:solidFill>
              </a:rPr>
              <a:t>When our chakras are in balance, we will be healthy physically and mentally. </a:t>
            </a:r>
            <a:endParaRPr dirty="0"/>
          </a:p>
          <a:p>
            <a:pPr marL="285750" lvl="0" indent="-285750" algn="l" rtl="0">
              <a:lnSpc>
                <a:spcPct val="115000"/>
              </a:lnSpc>
              <a:spcBef>
                <a:spcPts val="0"/>
              </a:spcBef>
              <a:spcAft>
                <a:spcPts val="0"/>
              </a:spcAft>
              <a:buClr>
                <a:schemeClr val="dk1"/>
              </a:buClr>
              <a:buSzPts val="1800"/>
              <a:buChar char="●"/>
            </a:pPr>
            <a:r>
              <a:rPr lang="en" sz="1600" dirty="0">
                <a:solidFill>
                  <a:schemeClr val="dk1"/>
                </a:solidFill>
              </a:rPr>
              <a:t>Sahaja Yoga guides us on how to take care of our seven chakras. </a:t>
            </a:r>
            <a:endParaRPr dirty="0"/>
          </a:p>
          <a:p>
            <a:pPr marL="285750" lvl="0" indent="-171450" algn="l" rtl="0">
              <a:lnSpc>
                <a:spcPct val="115000"/>
              </a:lnSpc>
              <a:spcBef>
                <a:spcPts val="0"/>
              </a:spcBef>
              <a:spcAft>
                <a:spcPts val="0"/>
              </a:spcAft>
              <a:buClr>
                <a:schemeClr val="dk1"/>
              </a:buClr>
              <a:buSzPts val="1800"/>
              <a:buNone/>
            </a:pPr>
            <a:endParaRPr sz="1600" dirty="0"/>
          </a:p>
        </p:txBody>
      </p:sp>
      <p:pic>
        <p:nvPicPr>
          <p:cNvPr id="73" name="Google Shape;73;p20" descr="Image"/>
          <p:cNvPicPr preferRelativeResize="0"/>
          <p:nvPr/>
        </p:nvPicPr>
        <p:blipFill rotWithShape="1">
          <a:blip r:embed="rId5">
            <a:alphaModFix/>
          </a:blip>
          <a:srcRect/>
          <a:stretch/>
        </p:blipFill>
        <p:spPr>
          <a:xfrm>
            <a:off x="4623136" y="1249627"/>
            <a:ext cx="4444040" cy="2926984"/>
          </a:xfrm>
          <a:prstGeom prst="rect">
            <a:avLst/>
          </a:prstGeom>
          <a:noFill/>
          <a:ln>
            <a:noFill/>
          </a:ln>
        </p:spPr>
      </p:pic>
      <p:pic>
        <p:nvPicPr>
          <p:cNvPr id="20" name="Audio 19">
            <a:extLst>
              <a:ext uri="{FF2B5EF4-FFF2-40B4-BE49-F238E27FC236}">
                <a16:creationId xmlns:a16="http://schemas.microsoft.com/office/drawing/2014/main" id="{2D0EFB03-5550-262B-67F0-D4D458F26E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862"/>
    </mc:Choice>
    <mc:Fallback xmlns="">
      <p:transition spd="slow" advTm="338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a:extLst>
            <a:ext uri="{FF2B5EF4-FFF2-40B4-BE49-F238E27FC236}">
              <a16:creationId xmlns:a16="http://schemas.microsoft.com/office/drawing/2014/main" id="{08BDB855-C3C6-BFAC-92D8-53DDC3649223}"/>
            </a:ext>
          </a:extLst>
        </p:cNvPr>
        <p:cNvGrpSpPr/>
        <p:nvPr/>
      </p:nvGrpSpPr>
      <p:grpSpPr>
        <a:xfrm>
          <a:off x="0" y="0"/>
          <a:ext cx="0" cy="0"/>
          <a:chOff x="0" y="0"/>
          <a:chExt cx="0" cy="0"/>
        </a:xfrm>
      </p:grpSpPr>
      <p:sp>
        <p:nvSpPr>
          <p:cNvPr id="71" name="Google Shape;71;p20">
            <a:extLst>
              <a:ext uri="{FF2B5EF4-FFF2-40B4-BE49-F238E27FC236}">
                <a16:creationId xmlns:a16="http://schemas.microsoft.com/office/drawing/2014/main" id="{98A07EFA-3C8F-293E-B093-93A701CB409B}"/>
              </a:ext>
            </a:extLst>
          </p:cNvPr>
          <p:cNvSpPr txBox="1">
            <a:spLocks noGrp="1"/>
          </p:cNvSpPr>
          <p:nvPr>
            <p:ph type="title"/>
          </p:nvPr>
        </p:nvSpPr>
        <p:spPr>
          <a:xfrm>
            <a:off x="0" y="0"/>
            <a:ext cx="9144000" cy="5727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86419"/>
              <a:buNone/>
            </a:pPr>
            <a:r>
              <a:rPr lang="en" sz="3600" b="1" u="sng">
                <a:solidFill>
                  <a:srgbClr val="993F0D"/>
                </a:solidFill>
              </a:rPr>
              <a:t>Chakras and Channels</a:t>
            </a:r>
            <a:endParaRPr b="1" u="sng"/>
          </a:p>
          <a:p>
            <a:pPr marL="0" lvl="0" indent="0" algn="l" rtl="0">
              <a:lnSpc>
                <a:spcPct val="100000"/>
              </a:lnSpc>
              <a:spcBef>
                <a:spcPts val="0"/>
              </a:spcBef>
              <a:spcAft>
                <a:spcPts val="0"/>
              </a:spcAft>
              <a:buSzPct val="111111"/>
              <a:buNone/>
            </a:pPr>
            <a:endParaRPr/>
          </a:p>
        </p:txBody>
      </p:sp>
      <p:sp>
        <p:nvSpPr>
          <p:cNvPr id="72" name="Google Shape;72;p20">
            <a:extLst>
              <a:ext uri="{FF2B5EF4-FFF2-40B4-BE49-F238E27FC236}">
                <a16:creationId xmlns:a16="http://schemas.microsoft.com/office/drawing/2014/main" id="{2B110E41-6FE3-09B8-E2E0-5B359667D104}"/>
              </a:ext>
            </a:extLst>
          </p:cNvPr>
          <p:cNvSpPr txBox="1">
            <a:spLocks noGrp="1"/>
          </p:cNvSpPr>
          <p:nvPr>
            <p:ph type="body" idx="1"/>
          </p:nvPr>
        </p:nvSpPr>
        <p:spPr>
          <a:xfrm>
            <a:off x="219457" y="621899"/>
            <a:ext cx="4471814" cy="4443081"/>
          </a:xfrm>
          <a:prstGeom prst="rect">
            <a:avLst/>
          </a:prstGeom>
          <a:noFill/>
          <a:ln>
            <a:noFill/>
          </a:ln>
        </p:spPr>
        <p:txBody>
          <a:bodyPr spcFirstLastPara="1" wrap="square" lIns="91425" tIns="91425" rIns="91425" bIns="91425" anchor="t" anchorCtr="0">
            <a:noAutofit/>
          </a:bodyPr>
          <a:lstStyle/>
          <a:p>
            <a:pPr marL="0" lvl="0" indent="0">
              <a:buNone/>
            </a:pPr>
            <a:r>
              <a:rPr lang="en" sz="1600" b="1" u="sng" dirty="0">
                <a:solidFill>
                  <a:schemeClr val="dk1"/>
                </a:solidFill>
              </a:rPr>
              <a:t>Channels:</a:t>
            </a:r>
            <a:r>
              <a:rPr lang="en" sz="1600" b="1" dirty="0">
                <a:solidFill>
                  <a:schemeClr val="dk1"/>
                </a:solidFill>
              </a:rPr>
              <a:t> </a:t>
            </a:r>
            <a:endParaRPr dirty="0"/>
          </a:p>
          <a:p>
            <a:pPr marL="285750" lvl="0" indent="-285750">
              <a:buClr>
                <a:schemeClr val="dk1"/>
              </a:buClr>
            </a:pPr>
            <a:r>
              <a:rPr lang="en-US" sz="1600" dirty="0">
                <a:solidFill>
                  <a:schemeClr val="dk1"/>
                </a:solidFill>
              </a:rPr>
              <a:t>There are 3 Channels within us which control our past, present and future activities.    </a:t>
            </a:r>
            <a:endParaRPr lang="en-US" dirty="0"/>
          </a:p>
          <a:p>
            <a:pPr marL="742950" lvl="1" indent="-285750">
              <a:buClr>
                <a:schemeClr val="dk1"/>
              </a:buClr>
            </a:pPr>
            <a:r>
              <a:rPr lang="en-US" sz="1600" dirty="0">
                <a:solidFill>
                  <a:schemeClr val="dk1"/>
                </a:solidFill>
              </a:rPr>
              <a:t>Left channel or Moon channel (Past) – takes care of our desires, emotions and feelings (shown in blue)  </a:t>
            </a:r>
            <a:endParaRPr lang="en-US" dirty="0"/>
          </a:p>
          <a:p>
            <a:pPr marL="742950" lvl="1" indent="-285750">
              <a:buClr>
                <a:schemeClr val="dk1"/>
              </a:buClr>
            </a:pPr>
            <a:r>
              <a:rPr lang="en-US" sz="1600" dirty="0">
                <a:solidFill>
                  <a:schemeClr val="dk1"/>
                </a:solidFill>
              </a:rPr>
              <a:t>Right channel or Sun channel (Future) – takes care of our planning, physical and mental activities (shown in yellow)</a:t>
            </a:r>
            <a:endParaRPr lang="en-US" dirty="0"/>
          </a:p>
          <a:p>
            <a:pPr marL="742950" lvl="1" indent="-285750">
              <a:buClr>
                <a:schemeClr val="dk1"/>
              </a:buClr>
            </a:pPr>
            <a:r>
              <a:rPr lang="en-US" sz="1600" dirty="0">
                <a:solidFill>
                  <a:schemeClr val="dk1"/>
                </a:solidFill>
              </a:rPr>
              <a:t>Center Channel (Present) – takes care of our spiritual growth and maintaining balance (shown in white)</a:t>
            </a:r>
            <a:endParaRPr lang="en-US" sz="1600" dirty="0"/>
          </a:p>
          <a:p>
            <a:pPr marL="285750" lvl="0" indent="-171450" algn="l" rtl="0">
              <a:lnSpc>
                <a:spcPct val="115000"/>
              </a:lnSpc>
              <a:spcBef>
                <a:spcPts val="0"/>
              </a:spcBef>
              <a:spcAft>
                <a:spcPts val="0"/>
              </a:spcAft>
              <a:buClr>
                <a:schemeClr val="dk1"/>
              </a:buClr>
              <a:buSzPts val="1800"/>
              <a:buNone/>
            </a:pPr>
            <a:endParaRPr sz="1600" dirty="0"/>
          </a:p>
        </p:txBody>
      </p:sp>
      <p:pic>
        <p:nvPicPr>
          <p:cNvPr id="73" name="Google Shape;73;p20" descr="Image">
            <a:extLst>
              <a:ext uri="{FF2B5EF4-FFF2-40B4-BE49-F238E27FC236}">
                <a16:creationId xmlns:a16="http://schemas.microsoft.com/office/drawing/2014/main" id="{5F36B9B0-6E07-B574-C3B7-608CC9A643EB}"/>
              </a:ext>
            </a:extLst>
          </p:cNvPr>
          <p:cNvPicPr preferRelativeResize="0"/>
          <p:nvPr/>
        </p:nvPicPr>
        <p:blipFill rotWithShape="1">
          <a:blip r:embed="rId5">
            <a:alphaModFix/>
          </a:blip>
          <a:srcRect/>
          <a:stretch/>
        </p:blipFill>
        <p:spPr>
          <a:xfrm>
            <a:off x="4623136" y="1249627"/>
            <a:ext cx="4444040" cy="2926984"/>
          </a:xfrm>
          <a:prstGeom prst="rect">
            <a:avLst/>
          </a:prstGeom>
          <a:noFill/>
          <a:ln>
            <a:noFill/>
          </a:ln>
        </p:spPr>
      </p:pic>
      <p:pic>
        <p:nvPicPr>
          <p:cNvPr id="20" name="Audio 19">
            <a:extLst>
              <a:ext uri="{FF2B5EF4-FFF2-40B4-BE49-F238E27FC236}">
                <a16:creationId xmlns:a16="http://schemas.microsoft.com/office/drawing/2014/main" id="{D53DEF89-046C-CB5F-4B7D-868B42733B1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281213865"/>
      </p:ext>
    </p:extLst>
  </p:cSld>
  <p:clrMapOvr>
    <a:masterClrMapping/>
  </p:clrMapOvr>
  <mc:AlternateContent xmlns:mc="http://schemas.openxmlformats.org/markup-compatibility/2006" xmlns:p14="http://schemas.microsoft.com/office/powerpoint/2010/main">
    <mc:Choice Requires="p14">
      <p:transition spd="slow" p14:dur="2000" advTm="33862"/>
    </mc:Choice>
    <mc:Fallback xmlns="">
      <p:transition spd="slow" advTm="338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22"/>
          <p:cNvSpPr txBox="1">
            <a:spLocks noGrp="1"/>
          </p:cNvSpPr>
          <p:nvPr>
            <p:ph type="title"/>
          </p:nvPr>
        </p:nvSpPr>
        <p:spPr>
          <a:xfrm>
            <a:off x="0" y="0"/>
            <a:ext cx="9144000" cy="5727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86419"/>
              <a:buNone/>
            </a:pPr>
            <a:r>
              <a:rPr lang="en" sz="3600" b="1" u="sng">
                <a:solidFill>
                  <a:srgbClr val="993F0D"/>
                </a:solidFill>
              </a:rPr>
              <a:t>Self-Realization </a:t>
            </a:r>
            <a:endParaRPr/>
          </a:p>
        </p:txBody>
      </p:sp>
      <p:sp>
        <p:nvSpPr>
          <p:cNvPr id="86" name="Google Shape;86;p22"/>
          <p:cNvSpPr txBox="1">
            <a:spLocks noGrp="1"/>
          </p:cNvSpPr>
          <p:nvPr>
            <p:ph type="body" idx="1"/>
          </p:nvPr>
        </p:nvSpPr>
        <p:spPr>
          <a:xfrm>
            <a:off x="219456" y="613716"/>
            <a:ext cx="4846581" cy="3144574"/>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 sz="1600" b="1" u="sng">
                <a:solidFill>
                  <a:schemeClr val="dk1"/>
                </a:solidFill>
              </a:rPr>
              <a:t>Kundalini energy:</a:t>
            </a:r>
            <a:endParaRPr sz="1600" b="1" u="sng">
              <a:solidFill>
                <a:schemeClr val="dk1"/>
              </a:solidFill>
            </a:endParaRPr>
          </a:p>
          <a:p>
            <a:pPr marL="285750" lvl="0" indent="-285750" algn="l" rtl="0">
              <a:lnSpc>
                <a:spcPct val="115000"/>
              </a:lnSpc>
              <a:spcBef>
                <a:spcPts val="0"/>
              </a:spcBef>
              <a:spcAft>
                <a:spcPts val="0"/>
              </a:spcAft>
              <a:buClr>
                <a:schemeClr val="dk1"/>
              </a:buClr>
              <a:buSzPts val="1800"/>
              <a:buChar char="●"/>
            </a:pPr>
            <a:r>
              <a:rPr lang="en" sz="1600">
                <a:solidFill>
                  <a:schemeClr val="dk1"/>
                </a:solidFill>
              </a:rPr>
              <a:t>Kundalini energy is motherly energy inside us. </a:t>
            </a:r>
            <a:endParaRPr/>
          </a:p>
          <a:p>
            <a:pPr marL="285750" lvl="0" indent="-285750" algn="l" rtl="0">
              <a:lnSpc>
                <a:spcPct val="115000"/>
              </a:lnSpc>
              <a:spcBef>
                <a:spcPts val="0"/>
              </a:spcBef>
              <a:spcAft>
                <a:spcPts val="0"/>
              </a:spcAft>
              <a:buClr>
                <a:schemeClr val="dk1"/>
              </a:buClr>
              <a:buSzPts val="1800"/>
              <a:buChar char="●"/>
            </a:pPr>
            <a:r>
              <a:rPr lang="en" sz="1600">
                <a:solidFill>
                  <a:schemeClr val="dk1"/>
                </a:solidFill>
              </a:rPr>
              <a:t>It is at the bottom of the spinal cord in a triangular bone called sacrum bone.</a:t>
            </a:r>
            <a:endParaRPr/>
          </a:p>
          <a:p>
            <a:pPr marL="285750" lvl="0" indent="-285750" algn="l" rtl="0">
              <a:lnSpc>
                <a:spcPct val="115000"/>
              </a:lnSpc>
              <a:spcBef>
                <a:spcPts val="0"/>
              </a:spcBef>
              <a:spcAft>
                <a:spcPts val="0"/>
              </a:spcAft>
              <a:buClr>
                <a:schemeClr val="dk1"/>
              </a:buClr>
              <a:buSzPts val="1800"/>
              <a:buChar char="●"/>
            </a:pPr>
            <a:r>
              <a:rPr lang="en" sz="1600">
                <a:solidFill>
                  <a:schemeClr val="dk1"/>
                </a:solidFill>
              </a:rPr>
              <a:t>It stays in a dormant state.</a:t>
            </a:r>
            <a:endParaRPr/>
          </a:p>
        </p:txBody>
      </p:sp>
      <p:pic>
        <p:nvPicPr>
          <p:cNvPr id="87" name="Google Shape;87;p22" descr="Image"/>
          <p:cNvPicPr preferRelativeResize="0"/>
          <p:nvPr/>
        </p:nvPicPr>
        <p:blipFill rotWithShape="1">
          <a:blip r:embed="rId5">
            <a:alphaModFix/>
          </a:blip>
          <a:srcRect l="29568" r="31008" b="29728"/>
          <a:stretch/>
        </p:blipFill>
        <p:spPr>
          <a:xfrm>
            <a:off x="5558163" y="814682"/>
            <a:ext cx="3465254" cy="4088912"/>
          </a:xfrm>
          <a:prstGeom prst="rect">
            <a:avLst/>
          </a:prstGeom>
          <a:noFill/>
          <a:ln>
            <a:noFill/>
          </a:ln>
        </p:spPr>
      </p:pic>
      <p:sp>
        <p:nvSpPr>
          <p:cNvPr id="88" name="Google Shape;88;p22"/>
          <p:cNvSpPr txBox="1"/>
          <p:nvPr/>
        </p:nvSpPr>
        <p:spPr>
          <a:xfrm>
            <a:off x="219456" y="2425301"/>
            <a:ext cx="5368851" cy="3089987"/>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2"/>
              </a:buClr>
              <a:buSzPts val="1800"/>
              <a:buFont typeface="Arial"/>
              <a:buNone/>
            </a:pPr>
            <a:r>
              <a:rPr lang="en" sz="1600" b="1" i="0" u="sng" strike="noStrike" cap="none" dirty="0">
                <a:solidFill>
                  <a:schemeClr val="dk1"/>
                </a:solidFill>
                <a:latin typeface="Arial"/>
                <a:ea typeface="Arial"/>
                <a:cs typeface="Arial"/>
                <a:sym typeface="Arial"/>
              </a:rPr>
              <a:t>Self-Realization:</a:t>
            </a:r>
            <a:endParaRPr sz="1600" b="1" i="0" u="none" strike="noStrike" cap="none" dirty="0">
              <a:solidFill>
                <a:schemeClr val="dk1"/>
              </a:solidFill>
              <a:latin typeface="Arial"/>
              <a:ea typeface="Arial"/>
              <a:cs typeface="Arial"/>
              <a:sym typeface="Arial"/>
            </a:endParaRPr>
          </a:p>
          <a:p>
            <a:pPr marL="285750" marR="0" lvl="0" indent="-285750" algn="l" rtl="0">
              <a:lnSpc>
                <a:spcPct val="115000"/>
              </a:lnSpc>
              <a:spcBef>
                <a:spcPts val="0"/>
              </a:spcBef>
              <a:spcAft>
                <a:spcPts val="0"/>
              </a:spcAft>
              <a:buClr>
                <a:schemeClr val="dk1"/>
              </a:buClr>
              <a:buSzPts val="1800"/>
              <a:buFont typeface="Arial"/>
              <a:buChar char="●"/>
            </a:pPr>
            <a:r>
              <a:rPr lang="en" sz="1600" b="0" i="0" u="none" strike="noStrike" cap="none" dirty="0">
                <a:solidFill>
                  <a:schemeClr val="dk1"/>
                </a:solidFill>
                <a:latin typeface="Arial"/>
                <a:ea typeface="Arial"/>
                <a:cs typeface="Arial"/>
                <a:sym typeface="Arial"/>
              </a:rPr>
              <a:t>When our Kundalini energy rises and passes through all the chakras, it reaches the chakra on top of our head</a:t>
            </a:r>
            <a:r>
              <a:rPr lang="en" sz="1600" dirty="0">
                <a:solidFill>
                  <a:schemeClr val="dk1"/>
                </a:solidFill>
              </a:rPr>
              <a:t> </a:t>
            </a:r>
            <a:r>
              <a:rPr lang="en" sz="1600" b="0" i="0" u="none" strike="noStrike" cap="none" dirty="0">
                <a:solidFill>
                  <a:schemeClr val="dk1"/>
                </a:solidFill>
                <a:latin typeface="Arial"/>
                <a:ea typeface="Arial"/>
                <a:cs typeface="Arial"/>
                <a:sym typeface="Arial"/>
              </a:rPr>
              <a:t>and gets connected to the divine energy around us. This is called Self-Realization.</a:t>
            </a:r>
            <a:endParaRPr sz="1400" b="0" i="0" u="none" strike="noStrike" cap="none" dirty="0">
              <a:solidFill>
                <a:srgbClr val="000000"/>
              </a:solidFill>
              <a:latin typeface="Arial"/>
              <a:ea typeface="Arial"/>
              <a:cs typeface="Arial"/>
              <a:sym typeface="Arial"/>
            </a:endParaRPr>
          </a:p>
          <a:p>
            <a:pPr marL="285750" marR="0" lvl="0" indent="-285750" algn="l" rtl="0">
              <a:lnSpc>
                <a:spcPct val="115000"/>
              </a:lnSpc>
              <a:spcBef>
                <a:spcPts val="0"/>
              </a:spcBef>
              <a:spcAft>
                <a:spcPts val="0"/>
              </a:spcAft>
              <a:buClr>
                <a:schemeClr val="dk1"/>
              </a:buClr>
              <a:buSzPts val="1800"/>
              <a:buFont typeface="Arial"/>
              <a:buChar char="●"/>
            </a:pPr>
            <a:r>
              <a:rPr lang="en" sz="1600" b="0" i="0" u="none" strike="noStrike" cap="none" dirty="0">
                <a:solidFill>
                  <a:schemeClr val="dk1"/>
                </a:solidFill>
                <a:latin typeface="Arial"/>
                <a:ea typeface="Arial"/>
                <a:cs typeface="Arial"/>
                <a:sym typeface="Arial"/>
              </a:rPr>
              <a:t>We can feel this in our hands, and on top of our head as a cool breeze. </a:t>
            </a:r>
            <a:endParaRPr sz="1400" b="0" i="0" u="none" strike="noStrike" cap="none" dirty="0">
              <a:solidFill>
                <a:srgbClr val="000000"/>
              </a:solidFill>
              <a:latin typeface="Arial"/>
              <a:ea typeface="Arial"/>
              <a:cs typeface="Arial"/>
              <a:sym typeface="Arial"/>
            </a:endParaRPr>
          </a:p>
        </p:txBody>
      </p:sp>
      <p:pic>
        <p:nvPicPr>
          <p:cNvPr id="8" name="Audio 7">
            <a:extLst>
              <a:ext uri="{FF2B5EF4-FFF2-40B4-BE49-F238E27FC236}">
                <a16:creationId xmlns:a16="http://schemas.microsoft.com/office/drawing/2014/main" id="{44F38C67-D6A2-E746-CADF-F599573C4CA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216"/>
    </mc:Choice>
    <mc:Fallback xmlns="">
      <p:transition spd="slow" advTm="25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4"/>
          <p:cNvSpPr txBox="1">
            <a:spLocks noGrp="1"/>
          </p:cNvSpPr>
          <p:nvPr>
            <p:ph type="title"/>
          </p:nvPr>
        </p:nvSpPr>
        <p:spPr>
          <a:xfrm>
            <a:off x="0" y="2503"/>
            <a:ext cx="9144000" cy="572700"/>
          </a:xfrm>
          <a:prstGeom prst="rect">
            <a:avLst/>
          </a:prstGeom>
          <a:noFill/>
          <a:ln>
            <a:noFill/>
          </a:ln>
        </p:spPr>
        <p:txBody>
          <a:bodyPr spcFirstLastPara="1" wrap="square" lIns="91425" tIns="91425" rIns="91425" bIns="91425" anchor="t" anchorCtr="0">
            <a:normAutofit fontScale="90000"/>
          </a:bodyPr>
          <a:lstStyle/>
          <a:p>
            <a:pPr marL="0" lvl="0" indent="0" algn="ctr" rtl="0">
              <a:lnSpc>
                <a:spcPct val="100000"/>
              </a:lnSpc>
              <a:spcBef>
                <a:spcPts val="0"/>
              </a:spcBef>
              <a:spcAft>
                <a:spcPts val="0"/>
              </a:spcAft>
              <a:buSzPct val="86419"/>
              <a:buNone/>
            </a:pPr>
            <a:r>
              <a:rPr lang="en" sz="3600" b="1" u="sng">
                <a:solidFill>
                  <a:srgbClr val="993F0D"/>
                </a:solidFill>
              </a:rPr>
              <a:t>Benefits </a:t>
            </a:r>
            <a:endParaRPr u="sng"/>
          </a:p>
        </p:txBody>
      </p:sp>
      <p:sp>
        <p:nvSpPr>
          <p:cNvPr id="94" name="Google Shape;94;p4"/>
          <p:cNvSpPr txBox="1">
            <a:spLocks noGrp="1"/>
          </p:cNvSpPr>
          <p:nvPr>
            <p:ph type="body" idx="1"/>
          </p:nvPr>
        </p:nvSpPr>
        <p:spPr>
          <a:xfrm>
            <a:off x="-189176" y="-32611"/>
            <a:ext cx="9333175" cy="4696655"/>
          </a:xfrm>
          <a:prstGeom prst="rect">
            <a:avLst/>
          </a:prstGeom>
          <a:noFill/>
          <a:ln>
            <a:noFill/>
          </a:ln>
        </p:spPr>
        <p:txBody>
          <a:bodyPr spcFirstLastPara="1" wrap="square" lIns="91425" tIns="914400" rIns="91425" bIns="91425" anchor="ctr" anchorCtr="0">
            <a:spAutoFit/>
          </a:bodyPr>
          <a:lstStyle/>
          <a:p>
            <a:pPr marL="457200" lvl="0" indent="0" algn="just" rtl="0">
              <a:lnSpc>
                <a:spcPct val="115000"/>
              </a:lnSpc>
              <a:spcBef>
                <a:spcPts val="0"/>
              </a:spcBef>
              <a:spcAft>
                <a:spcPts val="0"/>
              </a:spcAft>
              <a:buSzPts val="1800"/>
              <a:buNone/>
            </a:pPr>
            <a:r>
              <a:rPr lang="en" sz="1600" dirty="0">
                <a:solidFill>
                  <a:schemeClr val="dk1"/>
                </a:solidFill>
              </a:rPr>
              <a:t>When we practice Sahaja Yoga meditation everyday morning and evening (around 5 to 10 minutes), and meditate in a group (called as collective meditation) at least once a week, it helps us in many ways:</a:t>
            </a:r>
            <a:endParaRPr dirty="0"/>
          </a:p>
          <a:p>
            <a:pPr marL="0" lvl="0" indent="0" algn="just" rtl="0">
              <a:lnSpc>
                <a:spcPct val="115000"/>
              </a:lnSpc>
              <a:spcBef>
                <a:spcPts val="0"/>
              </a:spcBef>
              <a:spcAft>
                <a:spcPts val="0"/>
              </a:spcAft>
              <a:buSzPts val="1800"/>
              <a:buNone/>
            </a:pPr>
            <a:endParaRPr sz="1600" dirty="0">
              <a:solidFill>
                <a:schemeClr val="dk1"/>
              </a:solidFill>
            </a:endParaRPr>
          </a:p>
          <a:p>
            <a:pPr marL="914400" lvl="1" indent="-330200" algn="just" rtl="0">
              <a:lnSpc>
                <a:spcPct val="115000"/>
              </a:lnSpc>
              <a:spcBef>
                <a:spcPts val="0"/>
              </a:spcBef>
              <a:spcAft>
                <a:spcPts val="0"/>
              </a:spcAft>
              <a:buClr>
                <a:schemeClr val="dk1"/>
              </a:buClr>
              <a:buSzPts val="1600"/>
              <a:buChar char="○"/>
            </a:pPr>
            <a:r>
              <a:rPr lang="en" sz="1600" dirty="0">
                <a:solidFill>
                  <a:schemeClr val="dk1"/>
                </a:solidFill>
              </a:rPr>
              <a:t>The main benefit is that we will be always connected to God, or the Universal energy.</a:t>
            </a:r>
            <a:endParaRPr dirty="0"/>
          </a:p>
          <a:p>
            <a:pPr marL="914400" lvl="1" indent="-330200" algn="just" rtl="0">
              <a:lnSpc>
                <a:spcPct val="115000"/>
              </a:lnSpc>
              <a:spcBef>
                <a:spcPts val="0"/>
              </a:spcBef>
              <a:spcAft>
                <a:spcPts val="0"/>
              </a:spcAft>
              <a:buClr>
                <a:schemeClr val="dk1"/>
              </a:buClr>
              <a:buSzPts val="1600"/>
              <a:buChar char="○"/>
            </a:pPr>
            <a:r>
              <a:rPr lang="en" sz="1600" dirty="0">
                <a:solidFill>
                  <a:schemeClr val="dk1"/>
                </a:solidFill>
              </a:rPr>
              <a:t>It cures physical, mental, and emotional problems. </a:t>
            </a:r>
            <a:endParaRPr dirty="0"/>
          </a:p>
          <a:p>
            <a:pPr marL="914400" lvl="1" indent="-330200" algn="just" rtl="0">
              <a:lnSpc>
                <a:spcPct val="115000"/>
              </a:lnSpc>
              <a:spcBef>
                <a:spcPts val="0"/>
              </a:spcBef>
              <a:spcAft>
                <a:spcPts val="0"/>
              </a:spcAft>
              <a:buClr>
                <a:schemeClr val="dk1"/>
              </a:buClr>
              <a:buSzPts val="1600"/>
              <a:buChar char="○"/>
            </a:pPr>
            <a:r>
              <a:rPr lang="en" sz="1600" dirty="0">
                <a:solidFill>
                  <a:schemeClr val="dk1"/>
                </a:solidFill>
              </a:rPr>
              <a:t>It makes us peaceful and always keeps us in balance. </a:t>
            </a:r>
            <a:endParaRPr sz="1600" dirty="0">
              <a:solidFill>
                <a:schemeClr val="dk1"/>
              </a:solidFill>
            </a:endParaRPr>
          </a:p>
          <a:p>
            <a:pPr marL="914400" lvl="1" indent="-330200" algn="just" rtl="0">
              <a:lnSpc>
                <a:spcPct val="115000"/>
              </a:lnSpc>
              <a:spcBef>
                <a:spcPts val="0"/>
              </a:spcBef>
              <a:spcAft>
                <a:spcPts val="0"/>
              </a:spcAft>
              <a:buClr>
                <a:schemeClr val="dk1"/>
              </a:buClr>
              <a:buSzPts val="1600"/>
              <a:buChar char="○"/>
            </a:pPr>
            <a:r>
              <a:rPr lang="en" sz="1600" dirty="0">
                <a:solidFill>
                  <a:schemeClr val="dk1"/>
                </a:solidFill>
              </a:rPr>
              <a:t>It balances our chakras which improve the qualities associated with those chakras within us. For example, when the </a:t>
            </a:r>
            <a:r>
              <a:rPr lang="en" sz="1600" dirty="0" err="1">
                <a:solidFill>
                  <a:schemeClr val="dk1"/>
                </a:solidFill>
              </a:rPr>
              <a:t>swadisthana</a:t>
            </a:r>
            <a:r>
              <a:rPr lang="en" sz="1600" dirty="0">
                <a:solidFill>
                  <a:schemeClr val="dk1"/>
                </a:solidFill>
              </a:rPr>
              <a:t> (2nd chakra) gets balanced, our creativity improves (and reflects in various forms such as singing, dancing, painting, etc.) </a:t>
            </a:r>
            <a:endParaRPr sz="1600" dirty="0">
              <a:solidFill>
                <a:schemeClr val="dk1"/>
              </a:solidFill>
            </a:endParaRPr>
          </a:p>
          <a:p>
            <a:pPr marL="914400" lvl="1" indent="-330200" algn="just" rtl="0">
              <a:lnSpc>
                <a:spcPct val="115000"/>
              </a:lnSpc>
              <a:spcBef>
                <a:spcPts val="0"/>
              </a:spcBef>
              <a:spcAft>
                <a:spcPts val="0"/>
              </a:spcAft>
              <a:buClr>
                <a:schemeClr val="dk1"/>
              </a:buClr>
              <a:buSzPts val="1600"/>
              <a:buChar char="○"/>
            </a:pPr>
            <a:r>
              <a:rPr lang="en" sz="1600" dirty="0">
                <a:solidFill>
                  <a:schemeClr val="dk1"/>
                </a:solidFill>
              </a:rPr>
              <a:t>It gives us good health, and happiness.</a:t>
            </a:r>
            <a:endParaRPr dirty="0"/>
          </a:p>
          <a:p>
            <a:pPr marL="914400" lvl="1" indent="-330200" algn="just" rtl="0">
              <a:lnSpc>
                <a:spcPct val="115000"/>
              </a:lnSpc>
              <a:spcBef>
                <a:spcPts val="0"/>
              </a:spcBef>
              <a:spcAft>
                <a:spcPts val="0"/>
              </a:spcAft>
              <a:buClr>
                <a:schemeClr val="dk1"/>
              </a:buClr>
              <a:buSzPts val="1600"/>
              <a:buChar char="○"/>
            </a:pPr>
            <a:r>
              <a:rPr lang="en" sz="1600" dirty="0">
                <a:solidFill>
                  <a:schemeClr val="dk1"/>
                </a:solidFill>
              </a:rPr>
              <a:t>It teaches us to help each other and enjoy as a group.</a:t>
            </a:r>
            <a:endParaRPr dirty="0"/>
          </a:p>
          <a:p>
            <a:pPr marL="914400" lvl="1" indent="-330200" algn="just" rtl="0">
              <a:lnSpc>
                <a:spcPct val="115000"/>
              </a:lnSpc>
              <a:spcBef>
                <a:spcPts val="0"/>
              </a:spcBef>
              <a:spcAft>
                <a:spcPts val="0"/>
              </a:spcAft>
              <a:buClr>
                <a:schemeClr val="dk1"/>
              </a:buClr>
              <a:buSzPts val="1600"/>
              <a:buChar char="○"/>
            </a:pPr>
            <a:r>
              <a:rPr lang="en" sz="1600" dirty="0">
                <a:solidFill>
                  <a:schemeClr val="dk1"/>
                </a:solidFill>
              </a:rPr>
              <a:t>It makes us free from stress and tensions.</a:t>
            </a:r>
            <a:endParaRPr dirty="0"/>
          </a:p>
        </p:txBody>
      </p:sp>
      <p:pic>
        <p:nvPicPr>
          <p:cNvPr id="16" name="Audio 15">
            <a:extLst>
              <a:ext uri="{FF2B5EF4-FFF2-40B4-BE49-F238E27FC236}">
                <a16:creationId xmlns:a16="http://schemas.microsoft.com/office/drawing/2014/main" id="{37CFD06D-80D2-2FA3-00A3-FA869A60D4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586"/>
    </mc:Choice>
    <mc:Fallback xmlns="">
      <p:transition spd="slow" advTm="32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5"/>
          <p:cNvSpPr txBox="1">
            <a:spLocks noGrp="1"/>
          </p:cNvSpPr>
          <p:nvPr>
            <p:ph type="ctrTitle"/>
          </p:nvPr>
        </p:nvSpPr>
        <p:spPr>
          <a:xfrm>
            <a:off x="0" y="0"/>
            <a:ext cx="9144000" cy="576072"/>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5200"/>
              <a:buNone/>
            </a:pPr>
            <a:r>
              <a:rPr lang="en" sz="3200" b="1" u="sng" dirty="0">
                <a:solidFill>
                  <a:srgbClr val="993F0D"/>
                </a:solidFill>
              </a:rPr>
              <a:t>Primordial Masters</a:t>
            </a:r>
            <a:endParaRPr sz="3200" b="1" u="sng" dirty="0">
              <a:solidFill>
                <a:srgbClr val="980000"/>
              </a:solidFill>
            </a:endParaRPr>
          </a:p>
        </p:txBody>
      </p:sp>
      <p:sp>
        <p:nvSpPr>
          <p:cNvPr id="130" name="Google Shape;130;p25"/>
          <p:cNvSpPr txBox="1">
            <a:spLocks noGrp="1"/>
          </p:cNvSpPr>
          <p:nvPr>
            <p:ph type="subTitle" idx="1"/>
          </p:nvPr>
        </p:nvSpPr>
        <p:spPr>
          <a:xfrm>
            <a:off x="0" y="724093"/>
            <a:ext cx="9144000" cy="4059600"/>
          </a:xfrm>
          <a:prstGeom prst="rect">
            <a:avLst/>
          </a:prstGeom>
          <a:noFill/>
          <a:ln>
            <a:noFill/>
          </a:ln>
        </p:spPr>
        <p:txBody>
          <a:bodyPr spcFirstLastPara="1" wrap="square" lIns="91425" tIns="91425" rIns="91425" bIns="91425" anchor="t" anchorCtr="0">
            <a:normAutofit/>
          </a:bodyPr>
          <a:lstStyle/>
          <a:p>
            <a:pPr marL="127000" lvl="0" indent="0" algn="l" rtl="0">
              <a:lnSpc>
                <a:spcPct val="100000"/>
              </a:lnSpc>
              <a:spcBef>
                <a:spcPts val="0"/>
              </a:spcBef>
              <a:spcAft>
                <a:spcPts val="0"/>
              </a:spcAft>
              <a:buClr>
                <a:schemeClr val="dk1"/>
              </a:buClr>
              <a:buSzPts val="1600"/>
              <a:buNone/>
            </a:pPr>
            <a:endParaRPr sz="1600" dirty="0">
              <a:solidFill>
                <a:schemeClr val="dk1"/>
              </a:solidFill>
            </a:endParaRPr>
          </a:p>
          <a:p>
            <a:pPr marL="457200" lvl="0" indent="-330200" algn="l" rtl="0">
              <a:lnSpc>
                <a:spcPct val="100000"/>
              </a:lnSpc>
              <a:spcBef>
                <a:spcPts val="0"/>
              </a:spcBef>
              <a:spcAft>
                <a:spcPts val="0"/>
              </a:spcAft>
              <a:buClr>
                <a:schemeClr val="dk1"/>
              </a:buClr>
              <a:buSzPts val="1600"/>
              <a:buChar char="●"/>
            </a:pPr>
            <a:r>
              <a:rPr lang="en" sz="1600" dirty="0">
                <a:solidFill>
                  <a:schemeClr val="dk1"/>
                </a:solidFill>
              </a:rPr>
              <a:t>Primordial masters (or Adi Gurus) are born at different times and taught us the principles to lead a dharmic life.</a:t>
            </a:r>
            <a:endParaRPr dirty="0"/>
          </a:p>
          <a:p>
            <a:pPr marL="457200" lvl="0" indent="-330200" algn="l" rtl="0">
              <a:lnSpc>
                <a:spcPct val="100000"/>
              </a:lnSpc>
              <a:spcBef>
                <a:spcPts val="0"/>
              </a:spcBef>
              <a:spcAft>
                <a:spcPts val="0"/>
              </a:spcAft>
              <a:buClr>
                <a:schemeClr val="dk1"/>
              </a:buClr>
              <a:buSzPts val="1600"/>
              <a:buChar char="●"/>
            </a:pPr>
            <a:r>
              <a:rPr lang="en" sz="1600" dirty="0">
                <a:solidFill>
                  <a:schemeClr val="dk1"/>
                </a:solidFill>
              </a:rPr>
              <a:t>They also described about the experience and importance of self-realization</a:t>
            </a:r>
            <a:endParaRPr dirty="0"/>
          </a:p>
          <a:p>
            <a:pPr marL="457200" lvl="0" indent="-330200" algn="l" rtl="0">
              <a:lnSpc>
                <a:spcPct val="100000"/>
              </a:lnSpc>
              <a:spcBef>
                <a:spcPts val="0"/>
              </a:spcBef>
              <a:spcAft>
                <a:spcPts val="0"/>
              </a:spcAft>
              <a:buClr>
                <a:schemeClr val="dk1"/>
              </a:buClr>
              <a:buSzPts val="1600"/>
              <a:buChar char="●"/>
            </a:pPr>
            <a:r>
              <a:rPr lang="en" sz="1600" dirty="0">
                <a:solidFill>
                  <a:schemeClr val="dk1"/>
                </a:solidFill>
              </a:rPr>
              <a:t>Below are the 10 primordial masters, as described by Shri Mataji:</a:t>
            </a:r>
            <a:endParaRPr dirty="0"/>
          </a:p>
          <a:p>
            <a:pPr marL="127000" lvl="0" indent="0" algn="l" rtl="0">
              <a:lnSpc>
                <a:spcPct val="100000"/>
              </a:lnSpc>
              <a:spcBef>
                <a:spcPts val="0"/>
              </a:spcBef>
              <a:spcAft>
                <a:spcPts val="0"/>
              </a:spcAft>
              <a:buClr>
                <a:schemeClr val="dk1"/>
              </a:buClr>
              <a:buSzPts val="1600"/>
              <a:buNone/>
            </a:pPr>
            <a:endParaRPr sz="1600" dirty="0">
              <a:solidFill>
                <a:schemeClr val="dk1"/>
              </a:solidFill>
            </a:endParaRPr>
          </a:p>
          <a:p>
            <a:pPr marL="127000" lvl="0" indent="0" algn="l" rtl="0">
              <a:lnSpc>
                <a:spcPct val="100000"/>
              </a:lnSpc>
              <a:spcBef>
                <a:spcPts val="0"/>
              </a:spcBef>
              <a:spcAft>
                <a:spcPts val="0"/>
              </a:spcAft>
              <a:buClr>
                <a:schemeClr val="dk1"/>
              </a:buClr>
              <a:buSzPts val="1600"/>
              <a:buNone/>
            </a:pPr>
            <a:endParaRPr sz="1600" dirty="0">
              <a:solidFill>
                <a:schemeClr val="dk1"/>
              </a:solidFill>
            </a:endParaRPr>
          </a:p>
          <a:p>
            <a:pPr marL="127000" lvl="0" indent="0" algn="l" rtl="0">
              <a:lnSpc>
                <a:spcPct val="100000"/>
              </a:lnSpc>
              <a:spcBef>
                <a:spcPts val="0"/>
              </a:spcBef>
              <a:spcAft>
                <a:spcPts val="0"/>
              </a:spcAft>
              <a:buClr>
                <a:schemeClr val="dk1"/>
              </a:buClr>
              <a:buSzPts val="1600"/>
              <a:buNone/>
            </a:pPr>
            <a:endParaRPr sz="1600" dirty="0">
              <a:solidFill>
                <a:schemeClr val="dk1"/>
              </a:solidFill>
            </a:endParaRPr>
          </a:p>
          <a:p>
            <a:pPr marL="127000" lvl="0" indent="0" algn="l" rtl="0">
              <a:lnSpc>
                <a:spcPct val="100000"/>
              </a:lnSpc>
              <a:spcBef>
                <a:spcPts val="0"/>
              </a:spcBef>
              <a:spcAft>
                <a:spcPts val="0"/>
              </a:spcAft>
              <a:buClr>
                <a:schemeClr val="dk1"/>
              </a:buClr>
              <a:buSzPts val="1600"/>
              <a:buNone/>
            </a:pPr>
            <a:endParaRPr sz="1600" dirty="0">
              <a:solidFill>
                <a:schemeClr val="dk1"/>
              </a:solidFill>
            </a:endParaRPr>
          </a:p>
          <a:p>
            <a:pPr marL="127000" lvl="0" indent="0" algn="l" rtl="0">
              <a:lnSpc>
                <a:spcPct val="100000"/>
              </a:lnSpc>
              <a:spcBef>
                <a:spcPts val="0"/>
              </a:spcBef>
              <a:spcAft>
                <a:spcPts val="0"/>
              </a:spcAft>
              <a:buClr>
                <a:schemeClr val="dk1"/>
              </a:buClr>
              <a:buSzPts val="1600"/>
              <a:buNone/>
            </a:pPr>
            <a:endParaRPr sz="1600" dirty="0">
              <a:solidFill>
                <a:schemeClr val="dk1"/>
              </a:solidFill>
            </a:endParaRPr>
          </a:p>
          <a:p>
            <a:pPr marL="127000" lvl="0" indent="0" algn="l" rtl="0">
              <a:lnSpc>
                <a:spcPct val="100000"/>
              </a:lnSpc>
              <a:spcBef>
                <a:spcPts val="0"/>
              </a:spcBef>
              <a:spcAft>
                <a:spcPts val="0"/>
              </a:spcAft>
              <a:buClr>
                <a:schemeClr val="dk1"/>
              </a:buClr>
              <a:buSzPts val="1600"/>
              <a:buNone/>
            </a:pPr>
            <a:endParaRPr sz="1600" dirty="0">
              <a:solidFill>
                <a:schemeClr val="dk1"/>
              </a:solidFill>
            </a:endParaRPr>
          </a:p>
          <a:p>
            <a:pPr marL="127000" lvl="0" indent="0" algn="l" rtl="0">
              <a:lnSpc>
                <a:spcPct val="100000"/>
              </a:lnSpc>
              <a:spcBef>
                <a:spcPts val="0"/>
              </a:spcBef>
              <a:spcAft>
                <a:spcPts val="0"/>
              </a:spcAft>
              <a:buClr>
                <a:schemeClr val="dk1"/>
              </a:buClr>
              <a:buSzPts val="1600"/>
              <a:buNone/>
            </a:pPr>
            <a:endParaRPr sz="1600" dirty="0">
              <a:solidFill>
                <a:schemeClr val="dk1"/>
              </a:solidFill>
            </a:endParaRPr>
          </a:p>
          <a:p>
            <a:pPr marL="457200" lvl="0" indent="-228600" algn="l" rtl="0">
              <a:lnSpc>
                <a:spcPct val="100000"/>
              </a:lnSpc>
              <a:spcBef>
                <a:spcPts val="0"/>
              </a:spcBef>
              <a:spcAft>
                <a:spcPts val="0"/>
              </a:spcAft>
              <a:buClr>
                <a:schemeClr val="dk1"/>
              </a:buClr>
              <a:buSzPts val="1600"/>
              <a:buNone/>
            </a:pPr>
            <a:endParaRPr sz="1600" dirty="0">
              <a:solidFill>
                <a:schemeClr val="dk1"/>
              </a:solidFill>
            </a:endParaRPr>
          </a:p>
          <a:p>
            <a:pPr marL="457200" lvl="0" indent="-228600" algn="l" rtl="0">
              <a:lnSpc>
                <a:spcPct val="100000"/>
              </a:lnSpc>
              <a:spcBef>
                <a:spcPts val="0"/>
              </a:spcBef>
              <a:spcAft>
                <a:spcPts val="0"/>
              </a:spcAft>
              <a:buClr>
                <a:schemeClr val="dk1"/>
              </a:buClr>
              <a:buSzPts val="1600"/>
              <a:buNone/>
            </a:pPr>
            <a:endParaRPr sz="1600" dirty="0">
              <a:solidFill>
                <a:schemeClr val="dk1"/>
              </a:solidFill>
            </a:endParaRPr>
          </a:p>
        </p:txBody>
      </p:sp>
      <p:graphicFrame>
        <p:nvGraphicFramePr>
          <p:cNvPr id="131" name="Google Shape;131;p25"/>
          <p:cNvGraphicFramePr/>
          <p:nvPr>
            <p:extLst>
              <p:ext uri="{D42A27DB-BD31-4B8C-83A1-F6EECF244321}">
                <p14:modId xmlns:p14="http://schemas.microsoft.com/office/powerpoint/2010/main" val="3416586468"/>
              </p:ext>
            </p:extLst>
          </p:nvPr>
        </p:nvGraphicFramePr>
        <p:xfrm>
          <a:off x="432077" y="2191259"/>
          <a:ext cx="8711925" cy="1718750"/>
        </p:xfrm>
        <a:graphic>
          <a:graphicData uri="http://schemas.openxmlformats.org/drawingml/2006/table">
            <a:tbl>
              <a:tblPr>
                <a:noFill/>
                <a:tableStyleId>{40DB6A64-72A6-4892-AE1A-4E3F5665B4F0}</a:tableStyleId>
              </a:tblPr>
              <a:tblGrid>
                <a:gridCol w="4285225">
                  <a:extLst>
                    <a:ext uri="{9D8B030D-6E8A-4147-A177-3AD203B41FA5}">
                      <a16:colId xmlns:a16="http://schemas.microsoft.com/office/drawing/2014/main" val="20000"/>
                    </a:ext>
                  </a:extLst>
                </a:gridCol>
                <a:gridCol w="4426700">
                  <a:extLst>
                    <a:ext uri="{9D8B030D-6E8A-4147-A177-3AD203B41FA5}">
                      <a16:colId xmlns:a16="http://schemas.microsoft.com/office/drawing/2014/main" val="20001"/>
                    </a:ext>
                  </a:extLst>
                </a:gridCol>
              </a:tblGrid>
              <a:tr h="343750">
                <a:tc>
                  <a:txBody>
                    <a:bodyPr/>
                    <a:lstStyle/>
                    <a:p>
                      <a:pPr marL="0" marR="0" lvl="0" indent="0" algn="l" rtl="0">
                        <a:lnSpc>
                          <a:spcPct val="100000"/>
                        </a:lnSpc>
                        <a:spcBef>
                          <a:spcPts val="0"/>
                        </a:spcBef>
                        <a:spcAft>
                          <a:spcPts val="0"/>
                        </a:spcAft>
                        <a:buClr>
                          <a:srgbClr val="000000"/>
                        </a:buClr>
                        <a:buSzPts val="1600"/>
                        <a:buFont typeface="Arial"/>
                        <a:buNone/>
                      </a:pPr>
                      <a:r>
                        <a:rPr lang="en" sz="1600" b="0" i="0" u="none" strike="noStrike" cap="none">
                          <a:solidFill>
                            <a:schemeClr val="dk1"/>
                          </a:solidFill>
                          <a:latin typeface="Arial"/>
                          <a:ea typeface="Arial"/>
                          <a:cs typeface="Arial"/>
                          <a:sym typeface="Arial"/>
                        </a:rPr>
                        <a:t>1. Raja Janaka (~5000 BC, Nepal)</a:t>
                      </a:r>
                      <a:endParaRPr sz="1600" b="0" i="0" u="none" strike="noStrike" cap="none">
                        <a:solidFill>
                          <a:schemeClr val="dk1"/>
                        </a:solidFill>
                        <a:latin typeface="Arial"/>
                        <a:ea typeface="Arial"/>
                        <a:cs typeface="Arial"/>
                        <a:sym typeface="Arial"/>
                      </a:endParaRPr>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E8EDFD">
                        <a:alpha val="0"/>
                      </a:srgbClr>
                    </a:solidFill>
                  </a:tcPr>
                </a:tc>
                <a:tc>
                  <a:txBody>
                    <a:bodyPr/>
                    <a:lstStyle/>
                    <a:p>
                      <a:pPr marL="0" marR="0" lvl="0" indent="0" algn="l" rtl="0">
                        <a:lnSpc>
                          <a:spcPct val="100000"/>
                        </a:lnSpc>
                        <a:spcBef>
                          <a:spcPts val="0"/>
                        </a:spcBef>
                        <a:spcAft>
                          <a:spcPts val="0"/>
                        </a:spcAft>
                        <a:buClr>
                          <a:srgbClr val="000000"/>
                        </a:buClr>
                        <a:buSzPts val="1600"/>
                        <a:buFont typeface="Arial"/>
                        <a:buNone/>
                      </a:pPr>
                      <a:r>
                        <a:rPr lang="en" sz="1600" u="none" strike="noStrike" cap="none" dirty="0">
                          <a:latin typeface="Arial"/>
                          <a:ea typeface="Arial"/>
                          <a:cs typeface="Arial"/>
                          <a:sym typeface="Arial"/>
                        </a:rPr>
                        <a:t>2. Abraham (~1800-1600 BC, Mesopotamia)</a:t>
                      </a:r>
                      <a:endParaRPr sz="1400" u="none" strike="noStrike" cap="none" dirty="0"/>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2">
                        <a:alpha val="0"/>
                      </a:schemeClr>
                    </a:solidFill>
                  </a:tcPr>
                </a:tc>
                <a:extLst>
                  <a:ext uri="{0D108BD9-81ED-4DB2-BD59-A6C34878D82A}">
                    <a16:rowId xmlns:a16="http://schemas.microsoft.com/office/drawing/2014/main" val="10000"/>
                  </a:ext>
                </a:extLst>
              </a:tr>
              <a:tr h="343750">
                <a:tc>
                  <a:txBody>
                    <a:bodyPr/>
                    <a:lstStyle/>
                    <a:p>
                      <a:pPr marL="0" marR="0" lvl="0" indent="0" algn="l" rtl="0">
                        <a:lnSpc>
                          <a:spcPct val="100000"/>
                        </a:lnSpc>
                        <a:spcBef>
                          <a:spcPts val="0"/>
                        </a:spcBef>
                        <a:spcAft>
                          <a:spcPts val="0"/>
                        </a:spcAft>
                        <a:buClr>
                          <a:srgbClr val="000000"/>
                        </a:buClr>
                        <a:buSzPts val="1600"/>
                        <a:buFont typeface="Arial"/>
                        <a:buNone/>
                      </a:pPr>
                      <a:r>
                        <a:rPr lang="en" sz="1600" u="none" strike="noStrike" cap="none" dirty="0">
                          <a:latin typeface="Arial"/>
                          <a:ea typeface="Arial"/>
                          <a:cs typeface="Arial"/>
                          <a:sym typeface="Arial"/>
                        </a:rPr>
                        <a:t>3. Moses (~1300 BC, Egypt)</a:t>
                      </a:r>
                      <a:endParaRPr sz="1400" u="none" strike="noStrike" cap="none" dirty="0"/>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alpha val="0"/>
                      </a:schemeClr>
                    </a:solidFill>
                  </a:tcPr>
                </a:tc>
                <a:tc>
                  <a:txBody>
                    <a:bodyPr/>
                    <a:lstStyle/>
                    <a:p>
                      <a:pPr marL="0" marR="0" lvl="0" indent="0" algn="l" rtl="0">
                        <a:lnSpc>
                          <a:spcPct val="100000"/>
                        </a:lnSpc>
                        <a:spcBef>
                          <a:spcPts val="0"/>
                        </a:spcBef>
                        <a:spcAft>
                          <a:spcPts val="0"/>
                        </a:spcAft>
                        <a:buClr>
                          <a:srgbClr val="000000"/>
                        </a:buClr>
                        <a:buSzPts val="1600"/>
                        <a:buFont typeface="Arial"/>
                        <a:buNone/>
                      </a:pPr>
                      <a:r>
                        <a:rPr lang="en" sz="1600" u="none" strike="noStrike" cap="none">
                          <a:latin typeface="Arial"/>
                          <a:ea typeface="Arial"/>
                          <a:cs typeface="Arial"/>
                          <a:sym typeface="Arial"/>
                        </a:rPr>
                        <a:t>4. Zarathusthra or Zoroaster (~630 BC, Persia)</a:t>
                      </a:r>
                      <a:endParaRPr sz="1400" u="none" strike="noStrike" cap="none"/>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2">
                        <a:alpha val="0"/>
                      </a:schemeClr>
                    </a:solidFill>
                  </a:tcPr>
                </a:tc>
                <a:extLst>
                  <a:ext uri="{0D108BD9-81ED-4DB2-BD59-A6C34878D82A}">
                    <a16:rowId xmlns:a16="http://schemas.microsoft.com/office/drawing/2014/main" val="10001"/>
                  </a:ext>
                </a:extLst>
              </a:tr>
              <a:tr h="343750">
                <a:tc>
                  <a:txBody>
                    <a:bodyPr/>
                    <a:lstStyle/>
                    <a:p>
                      <a:pPr marL="0" marR="0" lvl="0" indent="0" algn="l" rtl="0">
                        <a:lnSpc>
                          <a:spcPct val="100000"/>
                        </a:lnSpc>
                        <a:spcBef>
                          <a:spcPts val="0"/>
                        </a:spcBef>
                        <a:spcAft>
                          <a:spcPts val="0"/>
                        </a:spcAft>
                        <a:buClr>
                          <a:srgbClr val="000000"/>
                        </a:buClr>
                        <a:buSzPts val="1600"/>
                        <a:buFont typeface="Arial"/>
                        <a:buNone/>
                      </a:pPr>
                      <a:r>
                        <a:rPr lang="en" sz="1600" u="none" strike="noStrike" cap="none" dirty="0">
                          <a:latin typeface="Arial"/>
                          <a:ea typeface="Arial"/>
                          <a:cs typeface="Arial"/>
                          <a:sym typeface="Arial"/>
                        </a:rPr>
                        <a:t>5. Lao Zi or Lao Tzu (600-500 BC, China)</a:t>
                      </a:r>
                      <a:endParaRPr sz="1400" u="none" strike="noStrike" cap="none" dirty="0"/>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alpha val="0"/>
                      </a:schemeClr>
                    </a:solidFill>
                  </a:tcPr>
                </a:tc>
                <a:tc>
                  <a:txBody>
                    <a:bodyPr/>
                    <a:lstStyle/>
                    <a:p>
                      <a:pPr marL="0" marR="0" lvl="0" indent="0" algn="l" rtl="0">
                        <a:lnSpc>
                          <a:spcPct val="100000"/>
                        </a:lnSpc>
                        <a:spcBef>
                          <a:spcPts val="0"/>
                        </a:spcBef>
                        <a:spcAft>
                          <a:spcPts val="0"/>
                        </a:spcAft>
                        <a:buClr>
                          <a:srgbClr val="000000"/>
                        </a:buClr>
                        <a:buSzPts val="1600"/>
                        <a:buFont typeface="Arial"/>
                        <a:buNone/>
                      </a:pPr>
                      <a:r>
                        <a:rPr lang="en" sz="1600" u="none" strike="noStrike" cap="none" dirty="0">
                          <a:latin typeface="Arial"/>
                          <a:ea typeface="Arial"/>
                          <a:cs typeface="Arial"/>
                          <a:sym typeface="Arial"/>
                        </a:rPr>
                        <a:t>6. Confucius (~551 BC, China)</a:t>
                      </a:r>
                      <a:endParaRPr sz="1400" u="none" strike="noStrike" cap="none" dirty="0"/>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2">
                        <a:alpha val="0"/>
                      </a:schemeClr>
                    </a:solidFill>
                  </a:tcPr>
                </a:tc>
                <a:extLst>
                  <a:ext uri="{0D108BD9-81ED-4DB2-BD59-A6C34878D82A}">
                    <a16:rowId xmlns:a16="http://schemas.microsoft.com/office/drawing/2014/main" val="10002"/>
                  </a:ext>
                </a:extLst>
              </a:tr>
              <a:tr h="343750">
                <a:tc>
                  <a:txBody>
                    <a:bodyPr/>
                    <a:lstStyle/>
                    <a:p>
                      <a:pPr marL="0" marR="0" lvl="0" indent="0" algn="l" rtl="0">
                        <a:lnSpc>
                          <a:spcPct val="100000"/>
                        </a:lnSpc>
                        <a:spcBef>
                          <a:spcPts val="0"/>
                        </a:spcBef>
                        <a:spcAft>
                          <a:spcPts val="0"/>
                        </a:spcAft>
                        <a:buClr>
                          <a:srgbClr val="000000"/>
                        </a:buClr>
                        <a:buSzPts val="1600"/>
                        <a:buFont typeface="Arial"/>
                        <a:buNone/>
                      </a:pPr>
                      <a:r>
                        <a:rPr lang="en" sz="1600" u="none" strike="noStrike" cap="none" dirty="0">
                          <a:latin typeface="Arial"/>
                          <a:ea typeface="Arial"/>
                          <a:cs typeface="Arial"/>
                          <a:sym typeface="Arial"/>
                        </a:rPr>
                        <a:t>7. Socrates (~470 BC, Greece)</a:t>
                      </a:r>
                      <a:endParaRPr sz="1400" u="none" strike="noStrike" cap="none" dirty="0"/>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alpha val="0"/>
                      </a:schemeClr>
                    </a:solidFill>
                  </a:tcPr>
                </a:tc>
                <a:tc>
                  <a:txBody>
                    <a:bodyPr/>
                    <a:lstStyle/>
                    <a:p>
                      <a:pPr marL="0" marR="0" lvl="0" indent="0" algn="l" rtl="0">
                        <a:lnSpc>
                          <a:spcPct val="100000"/>
                        </a:lnSpc>
                        <a:spcBef>
                          <a:spcPts val="0"/>
                        </a:spcBef>
                        <a:spcAft>
                          <a:spcPts val="0"/>
                        </a:spcAft>
                        <a:buClr>
                          <a:srgbClr val="000000"/>
                        </a:buClr>
                        <a:buSzPts val="1600"/>
                        <a:buFont typeface="Arial"/>
                        <a:buNone/>
                      </a:pPr>
                      <a:r>
                        <a:rPr lang="en" sz="1600" u="none" strike="noStrike" cap="none" dirty="0">
                          <a:latin typeface="Arial"/>
                          <a:ea typeface="Arial"/>
                          <a:cs typeface="Arial"/>
                          <a:sym typeface="Arial"/>
                        </a:rPr>
                        <a:t>8. Prophet </a:t>
                      </a:r>
                      <a:r>
                        <a:rPr lang="en-US" sz="1600" u="none" strike="noStrike" cap="none" dirty="0">
                          <a:latin typeface="Arial"/>
                          <a:ea typeface="Arial"/>
                          <a:cs typeface="Arial"/>
                          <a:sym typeface="Arial"/>
                        </a:rPr>
                        <a:t>Muhammad (~570 AD, Mecca) </a:t>
                      </a:r>
                      <a:endParaRPr sz="1400" u="none" strike="noStrike" cap="none" dirty="0"/>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2">
                        <a:alpha val="0"/>
                      </a:schemeClr>
                    </a:solidFill>
                  </a:tcPr>
                </a:tc>
                <a:extLst>
                  <a:ext uri="{0D108BD9-81ED-4DB2-BD59-A6C34878D82A}">
                    <a16:rowId xmlns:a16="http://schemas.microsoft.com/office/drawing/2014/main" val="10003"/>
                  </a:ext>
                </a:extLst>
              </a:tr>
              <a:tr h="343750">
                <a:tc>
                  <a:txBody>
                    <a:bodyPr/>
                    <a:lstStyle/>
                    <a:p>
                      <a:pPr marL="0" marR="0" lvl="0" indent="0" algn="l" rtl="0">
                        <a:lnSpc>
                          <a:spcPct val="100000"/>
                        </a:lnSpc>
                        <a:spcBef>
                          <a:spcPts val="0"/>
                        </a:spcBef>
                        <a:spcAft>
                          <a:spcPts val="0"/>
                        </a:spcAft>
                        <a:buClr>
                          <a:srgbClr val="000000"/>
                        </a:buClr>
                        <a:buSzPts val="1600"/>
                        <a:buFont typeface="Arial"/>
                        <a:buNone/>
                      </a:pPr>
                      <a:r>
                        <a:rPr lang="en" sz="1600" u="none" strike="noStrike" cap="none">
                          <a:latin typeface="Arial"/>
                          <a:ea typeface="Arial"/>
                          <a:cs typeface="Arial"/>
                          <a:sym typeface="Arial"/>
                        </a:rPr>
                        <a:t>9. Guru Nanak (1469 AD, Punjab in Pakistan)</a:t>
                      </a:r>
                      <a:endParaRPr sz="1400" u="none" strike="noStrike" cap="none"/>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lt1">
                        <a:alpha val="0"/>
                      </a:schemeClr>
                    </a:solidFill>
                  </a:tcPr>
                </a:tc>
                <a:tc>
                  <a:txBody>
                    <a:bodyPr/>
                    <a:lstStyle/>
                    <a:p>
                      <a:pPr marL="0" marR="0" lvl="0" indent="0" algn="l" rtl="0">
                        <a:lnSpc>
                          <a:spcPct val="100000"/>
                        </a:lnSpc>
                        <a:spcBef>
                          <a:spcPts val="0"/>
                        </a:spcBef>
                        <a:spcAft>
                          <a:spcPts val="0"/>
                        </a:spcAft>
                        <a:buClr>
                          <a:srgbClr val="000000"/>
                        </a:buClr>
                        <a:buSzPts val="1600"/>
                        <a:buFont typeface="Arial"/>
                        <a:buNone/>
                      </a:pPr>
                      <a:r>
                        <a:rPr lang="en" sz="1600" u="none" strike="noStrike" cap="none" dirty="0">
                          <a:latin typeface="Arial"/>
                          <a:ea typeface="Arial"/>
                          <a:cs typeface="Arial"/>
                          <a:sym typeface="Arial"/>
                        </a:rPr>
                        <a:t>10. Sainath (~1854 AD, India)</a:t>
                      </a:r>
                      <a:endParaRPr sz="1400" u="none" strike="noStrike" cap="none" dirty="0"/>
                    </a:p>
                  </a:txBody>
                  <a:tcPr marL="87625" marR="87625" marT="43800" marB="43800">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2">
                        <a:alpha val="0"/>
                      </a:schemeClr>
                    </a:solidFill>
                  </a:tcPr>
                </a:tc>
                <a:extLst>
                  <a:ext uri="{0D108BD9-81ED-4DB2-BD59-A6C34878D82A}">
                    <a16:rowId xmlns:a16="http://schemas.microsoft.com/office/drawing/2014/main" val="10004"/>
                  </a:ext>
                </a:extLst>
              </a:tr>
            </a:tbl>
          </a:graphicData>
        </a:graphic>
      </p:graphicFrame>
      <p:pic>
        <p:nvPicPr>
          <p:cNvPr id="16" name="Audio 15">
            <a:extLst>
              <a:ext uri="{FF2B5EF4-FFF2-40B4-BE49-F238E27FC236}">
                <a16:creationId xmlns:a16="http://schemas.microsoft.com/office/drawing/2014/main" id="{DD35B080-0A88-B6B2-9399-05F5910CB69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357"/>
    </mc:Choice>
    <mc:Fallback xmlns="">
      <p:transition spd="slow" advTm="33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4325"/>
            <a:ext cx="9144000" cy="576072"/>
          </a:xfrm>
          <a:prstGeom prst="rect">
            <a:avLst/>
          </a:prstGeom>
          <a:noFill/>
          <a:ln>
            <a:noFill/>
          </a:ln>
        </p:spPr>
        <p:txBody>
          <a:bodyPr spcFirstLastPara="1" wrap="square" lIns="91425" tIns="91425" rIns="91425" bIns="91425" anchor="ctr" anchorCtr="0">
            <a:normAutofit fontScale="90000"/>
          </a:bodyPr>
          <a:lstStyle/>
          <a:p>
            <a:pPr marL="0" lvl="0" indent="0" algn="ctr" rtl="0">
              <a:lnSpc>
                <a:spcPct val="115000"/>
              </a:lnSpc>
              <a:spcBef>
                <a:spcPts val="0"/>
              </a:spcBef>
              <a:spcAft>
                <a:spcPts val="0"/>
              </a:spcAft>
              <a:buClr>
                <a:schemeClr val="dk1"/>
              </a:buClr>
              <a:buSzPct val="30554"/>
              <a:buFont typeface="Arial"/>
              <a:buNone/>
            </a:pPr>
            <a:r>
              <a:rPr lang="en" sz="3600" b="1" u="sng">
                <a:solidFill>
                  <a:srgbClr val="993F0D"/>
                </a:solidFill>
              </a:rPr>
              <a:t>Experience Self-Realization by Shri Mataji</a:t>
            </a:r>
            <a:endParaRPr sz="3600" b="1" u="sng">
              <a:solidFill>
                <a:srgbClr val="993F0D"/>
              </a:solidFill>
            </a:endParaRPr>
          </a:p>
        </p:txBody>
      </p:sp>
      <p:sp>
        <p:nvSpPr>
          <p:cNvPr id="100" name="Google Shape;100;p5"/>
          <p:cNvSpPr txBox="1"/>
          <p:nvPr/>
        </p:nvSpPr>
        <p:spPr>
          <a:xfrm>
            <a:off x="2121225" y="1126325"/>
            <a:ext cx="4430100" cy="1236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2"/>
              </a:solidFill>
              <a:latin typeface="Arial"/>
              <a:ea typeface="Arial"/>
              <a:cs typeface="Arial"/>
              <a:sym typeface="Arial"/>
            </a:endParaRPr>
          </a:p>
        </p:txBody>
      </p:sp>
      <p:pic>
        <p:nvPicPr>
          <p:cNvPr id="2" name="Online Media 1" descr="Introductory talk by the founder of Sahaja Yoga Meditation">
            <a:hlinkClick r:id="" action="ppaction://media"/>
            <a:extLst>
              <a:ext uri="{FF2B5EF4-FFF2-40B4-BE49-F238E27FC236}">
                <a16:creationId xmlns:a16="http://schemas.microsoft.com/office/drawing/2014/main" id="{E5BC9A25-809A-1C2B-27E6-D61A91363EED}"/>
              </a:ext>
            </a:extLst>
          </p:cNvPr>
          <p:cNvPicPr>
            <a:picLocks noRot="1" noChangeAspect="1"/>
          </p:cNvPicPr>
          <p:nvPr>
            <a:videoFile r:link="rId1"/>
          </p:nvPr>
        </p:nvPicPr>
        <p:blipFill>
          <a:blip r:embed="rId6"/>
          <a:stretch>
            <a:fillRect/>
          </a:stretch>
        </p:blipFill>
        <p:spPr>
          <a:xfrm>
            <a:off x="15902" y="571065"/>
            <a:ext cx="9144000" cy="4568110"/>
          </a:xfrm>
          <a:prstGeom prst="rect">
            <a:avLst/>
          </a:prstGeom>
        </p:spPr>
      </p:pic>
      <p:pic>
        <p:nvPicPr>
          <p:cNvPr id="14" name="Audio 13">
            <a:extLst>
              <a:ext uri="{FF2B5EF4-FFF2-40B4-BE49-F238E27FC236}">
                <a16:creationId xmlns:a16="http://schemas.microsoft.com/office/drawing/2014/main" id="{78F9B891-B26F-3892-0EEF-3DA64B09C80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566"/>
    </mc:Choice>
    <mc:Fallback xmlns="">
      <p:transition spd="slow" advTm="8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par>
                                <p:cTn id="7" presetID="1" presetClass="mediacall" presetSubtype="0" fill="hold" nodeType="withEffect">
                                  <p:stCondLst>
                                    <p:cond delay="9000"/>
                                  </p:stCondLst>
                                  <p:childTnLst>
                                    <p:cmd type="call" cmd="playFrom(0.0)">
                                      <p:cBhvr>
                                        <p:cTn id="8"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 fill="hold" display="0">
                  <p:stCondLst>
                    <p:cond delay="indefinite"/>
                  </p:stCondLst>
                  <p:endCondLst>
                    <p:cond evt="onStopAudio" delay="0">
                      <p:tgtEl>
                        <p:sldTgt/>
                      </p:tgtEl>
                    </p:cond>
                  </p:endCondLst>
                </p:cTn>
                <p:tgtEl>
                  <p:spTgt spid="14"/>
                </p:tgtEl>
              </p:cMediaNode>
            </p:audio>
            <p:video>
              <p:cMediaNode vol="80000">
                <p:cTn id="10" fill="hold" display="0">
                  <p:stCondLst>
                    <p:cond delay="indefinite"/>
                  </p:st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6"/>
          <p:cNvSpPr txBox="1">
            <a:spLocks noGrp="1"/>
          </p:cNvSpPr>
          <p:nvPr>
            <p:ph type="title"/>
          </p:nvPr>
        </p:nvSpPr>
        <p:spPr>
          <a:xfrm>
            <a:off x="0" y="0"/>
            <a:ext cx="9144000" cy="57607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3200" b="1" u="sng">
                <a:solidFill>
                  <a:srgbClr val="993F0D"/>
                </a:solidFill>
              </a:rPr>
              <a:t>Daily meditation</a:t>
            </a:r>
            <a:endParaRPr sz="3200" b="1" u="sng">
              <a:solidFill>
                <a:srgbClr val="993F0D"/>
              </a:solidFill>
            </a:endParaRPr>
          </a:p>
          <a:p>
            <a:pPr marL="0" lvl="0" indent="0" algn="ctr" rtl="0">
              <a:lnSpc>
                <a:spcPct val="100000"/>
              </a:lnSpc>
              <a:spcBef>
                <a:spcPts val="800"/>
              </a:spcBef>
              <a:spcAft>
                <a:spcPts val="0"/>
              </a:spcAft>
              <a:buSzPts val="2800"/>
              <a:buNone/>
            </a:pPr>
            <a:endParaRPr sz="2400"/>
          </a:p>
        </p:txBody>
      </p:sp>
      <p:pic>
        <p:nvPicPr>
          <p:cNvPr id="107" name="Google Shape;107;p6"/>
          <p:cNvPicPr preferRelativeResize="0"/>
          <p:nvPr/>
        </p:nvPicPr>
        <p:blipFill rotWithShape="1">
          <a:blip r:embed="rId5">
            <a:alphaModFix/>
          </a:blip>
          <a:srcRect/>
          <a:stretch/>
        </p:blipFill>
        <p:spPr>
          <a:xfrm>
            <a:off x="0" y="1323276"/>
            <a:ext cx="9144000" cy="3011613"/>
          </a:xfrm>
          <a:prstGeom prst="rect">
            <a:avLst/>
          </a:prstGeom>
          <a:noFill/>
          <a:ln>
            <a:noFill/>
          </a:ln>
        </p:spPr>
      </p:pic>
      <p:sp>
        <p:nvSpPr>
          <p:cNvPr id="108" name="Google Shape;108;p6"/>
          <p:cNvSpPr txBox="1"/>
          <p:nvPr/>
        </p:nvSpPr>
        <p:spPr>
          <a:xfrm>
            <a:off x="152550" y="4277451"/>
            <a:ext cx="2992200" cy="581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200"/>
              <a:buFont typeface="Arial"/>
              <a:buNone/>
            </a:pPr>
            <a:r>
              <a:rPr lang="en" sz="1200" b="1" i="0" u="none" strike="noStrike" cap="none">
                <a:solidFill>
                  <a:schemeClr val="dk1"/>
                </a:solidFill>
                <a:latin typeface="Arial"/>
                <a:ea typeface="Arial"/>
                <a:cs typeface="Arial"/>
                <a:sym typeface="Arial"/>
              </a:rPr>
              <a:t>Mother Kundalini, please balance my Left channel </a:t>
            </a:r>
            <a:endParaRPr sz="1200" b="1" i="0" u="none" strike="noStrike" cap="none">
              <a:solidFill>
                <a:schemeClr val="dk1"/>
              </a:solidFill>
              <a:latin typeface="Arial"/>
              <a:ea typeface="Arial"/>
              <a:cs typeface="Arial"/>
              <a:sym typeface="Arial"/>
            </a:endParaRPr>
          </a:p>
        </p:txBody>
      </p:sp>
      <p:sp>
        <p:nvSpPr>
          <p:cNvPr id="109" name="Google Shape;109;p6"/>
          <p:cNvSpPr txBox="1"/>
          <p:nvPr/>
        </p:nvSpPr>
        <p:spPr>
          <a:xfrm>
            <a:off x="355725" y="581700"/>
            <a:ext cx="8680200" cy="840600"/>
          </a:xfrm>
          <a:prstGeom prst="rect">
            <a:avLst/>
          </a:prstGeom>
          <a:noFill/>
          <a:ln>
            <a:noFill/>
          </a:ln>
        </p:spPr>
        <p:txBody>
          <a:bodyPr spcFirstLastPara="1" wrap="square" lIns="91425" tIns="91425" rIns="91425" bIns="91425" anchor="ctr" anchorCtr="0">
            <a:noAutofit/>
          </a:bodyPr>
          <a:lstStyle/>
          <a:p>
            <a:pPr marL="127000" marR="0" lvl="0" indent="0" algn="just" rtl="0">
              <a:lnSpc>
                <a:spcPct val="100000"/>
              </a:lnSpc>
              <a:spcBef>
                <a:spcPts val="0"/>
              </a:spcBef>
              <a:spcAft>
                <a:spcPts val="0"/>
              </a:spcAft>
              <a:buClr>
                <a:srgbClr val="000000"/>
              </a:buClr>
              <a:buSzPts val="1600"/>
              <a:buFont typeface="Arial"/>
              <a:buNone/>
            </a:pPr>
            <a:r>
              <a:rPr lang="en" sz="1600" b="0" i="0" u="none" strike="noStrike" cap="none">
                <a:solidFill>
                  <a:schemeClr val="dk1"/>
                </a:solidFill>
                <a:latin typeface="Arial"/>
                <a:ea typeface="Arial"/>
                <a:cs typeface="Arial"/>
                <a:sym typeface="Arial"/>
              </a:rPr>
              <a:t>We can follow these simple steps to remove imbalances and then sit in silent meditation for a few (~10) minutes to feel the cool breeze and peacefulness. This is called Meditation.</a:t>
            </a:r>
            <a:endParaRPr sz="1600" b="0" i="0" u="none" strike="noStrike" cap="none">
              <a:solidFill>
                <a:schemeClr val="dk1"/>
              </a:solidFill>
              <a:latin typeface="Arial"/>
              <a:ea typeface="Arial"/>
              <a:cs typeface="Arial"/>
              <a:sym typeface="Arial"/>
            </a:endParaRPr>
          </a:p>
        </p:txBody>
      </p:sp>
      <p:sp>
        <p:nvSpPr>
          <p:cNvPr id="110" name="Google Shape;110;p6"/>
          <p:cNvSpPr txBox="1"/>
          <p:nvPr/>
        </p:nvSpPr>
        <p:spPr>
          <a:xfrm>
            <a:off x="3195825" y="4272885"/>
            <a:ext cx="3000000" cy="581700"/>
          </a:xfrm>
          <a:prstGeom prst="rect">
            <a:avLst/>
          </a:prstGeom>
          <a:noFill/>
          <a:ln>
            <a:noFill/>
          </a:ln>
        </p:spPr>
        <p:txBody>
          <a:bodyPr spcFirstLastPara="1" wrap="square" lIns="91425" tIns="91425" rIns="91425" bIns="91425" anchor="ctr" anchorCtr="0">
            <a:noAutofit/>
          </a:bodyPr>
          <a:lstStyle/>
          <a:p>
            <a:pPr marL="0" marR="0" lvl="0" indent="0" algn="r" rtl="0">
              <a:lnSpc>
                <a:spcPct val="115000"/>
              </a:lnSpc>
              <a:spcBef>
                <a:spcPts val="0"/>
              </a:spcBef>
              <a:spcAft>
                <a:spcPts val="0"/>
              </a:spcAft>
              <a:buClr>
                <a:srgbClr val="000000"/>
              </a:buClr>
              <a:buSzPts val="1200"/>
              <a:buFont typeface="Arial"/>
              <a:buNone/>
            </a:pPr>
            <a:r>
              <a:rPr lang="en" sz="1200" b="1" i="0" u="none" strike="noStrike" cap="none">
                <a:solidFill>
                  <a:schemeClr val="dk1"/>
                </a:solidFill>
                <a:latin typeface="Arial"/>
                <a:ea typeface="Arial"/>
                <a:cs typeface="Arial"/>
                <a:sym typeface="Arial"/>
              </a:rPr>
              <a:t>Mother Kundalini, please balance my Right channel	</a:t>
            </a:r>
            <a:endParaRPr sz="1200" b="1" i="0" u="none" strike="noStrike" cap="none">
              <a:solidFill>
                <a:schemeClr val="dk1"/>
              </a:solidFill>
              <a:latin typeface="Arial"/>
              <a:ea typeface="Arial"/>
              <a:cs typeface="Arial"/>
              <a:sym typeface="Arial"/>
            </a:endParaRPr>
          </a:p>
        </p:txBody>
      </p:sp>
      <p:sp>
        <p:nvSpPr>
          <p:cNvPr id="111" name="Google Shape;111;p6"/>
          <p:cNvSpPr txBox="1"/>
          <p:nvPr/>
        </p:nvSpPr>
        <p:spPr>
          <a:xfrm>
            <a:off x="6300025" y="4272885"/>
            <a:ext cx="2844000" cy="794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200"/>
              <a:buFont typeface="Arial"/>
              <a:buNone/>
            </a:pPr>
            <a:r>
              <a:rPr lang="en" sz="1200" b="1" i="0" u="none" strike="noStrike" cap="none">
                <a:solidFill>
                  <a:schemeClr val="dk1"/>
                </a:solidFill>
                <a:latin typeface="Arial"/>
                <a:ea typeface="Arial"/>
                <a:cs typeface="Arial"/>
                <a:sym typeface="Arial"/>
              </a:rPr>
              <a:t>Mother Kundalini, please keep me in the present. Please give me self-realization. </a:t>
            </a:r>
            <a:endParaRPr sz="1200" b="1" i="0" u="none" strike="noStrike" cap="none">
              <a:solidFill>
                <a:schemeClr val="dk1"/>
              </a:solidFill>
              <a:latin typeface="Arial"/>
              <a:ea typeface="Arial"/>
              <a:cs typeface="Arial"/>
              <a:sym typeface="Arial"/>
            </a:endParaRPr>
          </a:p>
        </p:txBody>
      </p:sp>
      <p:pic>
        <p:nvPicPr>
          <p:cNvPr id="8" name="Audio 7">
            <a:extLst>
              <a:ext uri="{FF2B5EF4-FFF2-40B4-BE49-F238E27FC236}">
                <a16:creationId xmlns:a16="http://schemas.microsoft.com/office/drawing/2014/main" id="{8459887E-6F9F-D40B-95B6-2F09B4EE74E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1376"/>
    </mc:Choice>
    <mc:Fallback xmlns="">
      <p:transition spd="slow" advTm="61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8C5A5A"/>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1118</TotalTime>
  <Words>2044</Words>
  <Application>Microsoft Office PowerPoint</Application>
  <PresentationFormat>On-screen Show (16:9)</PresentationFormat>
  <Paragraphs>121</Paragraphs>
  <Slides>13</Slides>
  <Notes>13</Notes>
  <HiddenSlides>0</HiddenSlides>
  <MMClips>15</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13</vt:i4>
      </vt:variant>
    </vt:vector>
  </HeadingPairs>
  <TitlesOfParts>
    <vt:vector size="15" baseType="lpstr">
      <vt:lpstr>Arial</vt:lpstr>
      <vt:lpstr>Simple Light</vt:lpstr>
      <vt:lpstr>Introduction to Sahaja Yoga</vt:lpstr>
      <vt:lpstr>What is Sahaja Yoga?</vt:lpstr>
      <vt:lpstr>Chakras and Channels </vt:lpstr>
      <vt:lpstr>Chakras and Channels </vt:lpstr>
      <vt:lpstr>Self-Realization </vt:lpstr>
      <vt:lpstr>Benefits </vt:lpstr>
      <vt:lpstr>Primordial Masters</vt:lpstr>
      <vt:lpstr>Experience Self-Realization by Shri Mataji</vt:lpstr>
      <vt:lpstr>Daily meditation </vt:lpstr>
      <vt:lpstr>Bandhan</vt:lpstr>
      <vt:lpstr>Foot - soaking</vt:lpstr>
      <vt:lpstr>Collective  meditation &amp; 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Krishna Pusuluri</cp:lastModifiedBy>
  <cp:revision>92</cp:revision>
  <dcterms:modified xsi:type="dcterms:W3CDTF">2025-12-17T01:17:08Z</dcterms:modified>
</cp:coreProperties>
</file>